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application/x-fontdata" Extension="fntdata"/>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slide+xml" PartName="/ppt/slides/slide42.xml"/>
  <Override ContentType="application/vnd.openxmlformats-officedocument.presentationml.slide+xml" PartName="/ppt/slides/slide43.xml"/>
  <Override ContentType="application/vnd.openxmlformats-officedocument.presentationml.slide+xml" PartName="/ppt/slides/slide44.xml"/>
  <Override ContentType="application/vnd.openxmlformats-officedocument.presentationml.slide+xml" PartName="/ppt/slides/slide45.xml"/>
  <Override ContentType="application/vnd.openxmlformats-officedocument.presentationml.slide+xml" PartName="/ppt/slides/slide46.xml"/>
  <Override ContentType="application/vnd.openxmlformats-officedocument.presentationml.slide+xml" PartName="/ppt/slides/slide47.xml"/>
  <Override ContentType="application/vnd.openxmlformats-officedocument.presentationml.slide+xml" PartName="/ppt/slides/slide48.xml"/>
  <Override ContentType="application/vnd.openxmlformats-officedocument.presentationml.slide+xml" PartName="/ppt/slides/slide49.xml"/>
  <Override ContentType="application/vnd.openxmlformats-officedocument.presentationml.slide+xml" PartName="/ppt/slides/slide50.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52"/>
  </p:notesMasterIdLst>
  <p:sldIdLst>
    <p:sldId id="2006" r:id="rId2"/>
    <p:sldId id="2407" r:id="rId3"/>
    <p:sldId id="2405" r:id="rId4"/>
    <p:sldId id="2378" r:id="rId5"/>
    <p:sldId id="2370" r:id="rId6"/>
    <p:sldId id="2011" r:id="rId7"/>
    <p:sldId id="2012" r:id="rId8"/>
    <p:sldId id="2016" r:id="rId9"/>
    <p:sldId id="2323" r:id="rId10"/>
    <p:sldId id="2020" r:id="rId11"/>
    <p:sldId id="2021" r:id="rId12"/>
    <p:sldId id="2022" r:id="rId13"/>
    <p:sldId id="2406" r:id="rId14"/>
    <p:sldId id="2023" r:id="rId15"/>
    <p:sldId id="757" r:id="rId16"/>
    <p:sldId id="758" r:id="rId17"/>
    <p:sldId id="759" r:id="rId18"/>
    <p:sldId id="763" r:id="rId19"/>
    <p:sldId id="766" r:id="rId20"/>
    <p:sldId id="767" r:id="rId21"/>
    <p:sldId id="792" r:id="rId22"/>
    <p:sldId id="793" r:id="rId23"/>
    <p:sldId id="794" r:id="rId24"/>
    <p:sldId id="795" r:id="rId25"/>
    <p:sldId id="803" r:id="rId26"/>
    <p:sldId id="804" r:id="rId27"/>
    <p:sldId id="805" r:id="rId28"/>
    <p:sldId id="2410" r:id="rId29"/>
    <p:sldId id="2411" r:id="rId30"/>
    <p:sldId id="2412" r:id="rId31"/>
    <p:sldId id="784" r:id="rId32"/>
    <p:sldId id="786" r:id="rId33"/>
    <p:sldId id="2408" r:id="rId34"/>
    <p:sldId id="2367" r:id="rId35"/>
    <p:sldId id="2368" r:id="rId36"/>
    <p:sldId id="2369" r:id="rId37"/>
    <p:sldId id="2409" r:id="rId38"/>
    <p:sldId id="2371" r:id="rId39"/>
    <p:sldId id="2372" r:id="rId40"/>
    <p:sldId id="2373" r:id="rId41"/>
    <p:sldId id="2374" r:id="rId42"/>
    <p:sldId id="2375" r:id="rId43"/>
    <p:sldId id="2380" r:id="rId44"/>
    <p:sldId id="2361" r:id="rId45"/>
    <p:sldId id="2362" r:id="rId46"/>
    <p:sldId id="2376" r:id="rId47"/>
    <p:sldId id="2377" r:id="rId48"/>
    <p:sldId id="2381" r:id="rId49"/>
    <p:sldId id="2382" r:id="rId50"/>
    <p:sldId id="2026" r:id="rId51"/>
  </p:sldIdLst>
  <p:sldSz cx="12192000" cy="6858000"/>
  <p:notesSz cx="6858000" cy="9144000"/>
  <p:embeddedFontLst>
    <p:embeddedFont>
      <p:font typeface="Calibri" panose="020F0502020204030204" pitchFamily="34" charset="0"/>
      <p:regular r:id="rId53"/>
      <p:bold r:id="rId54"/>
      <p:italic r:id="rId55"/>
      <p:boldItalic r:id="rId56"/>
    </p:embeddedFont>
    <p:embeddedFont>
      <p:font typeface="Fira Sans Extra Condensed" panose="020B0604020202020204" charset="0"/>
      <p:regular r:id="rId57"/>
      <p:bold r:id="rId58"/>
      <p:italic r:id="rId59"/>
      <p:boldItalic r:id="rId60"/>
    </p:embeddedFont>
    <p:embeddedFont>
      <p:font typeface="Roboto" panose="020B0604020202020204" charset="0"/>
      <p:regular r:id="rId61"/>
      <p:bold r:id="rId62"/>
      <p:italic r:id="rId63"/>
      <p:boldItalic r:id="rId6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59"/>
    <p:restoredTop sz="78954" autoAdjust="0"/>
  </p:normalViewPr>
  <p:slideViewPr>
    <p:cSldViewPr snapToGrid="0">
      <p:cViewPr varScale="1">
        <p:scale>
          <a:sx n="53" d="100"/>
          <a:sy n="53" d="100"/>
        </p:scale>
        <p:origin x="552" y="48"/>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3.fntdata"/><Relationship Id="rId63" Type="http://schemas.openxmlformats.org/officeDocument/2006/relationships/font" Target="fonts/font11.fntdata"/><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61"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font" Target="fonts/font10.fntdata"/></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a:t>Biểu đồ giá điện từ năm 2009 đến năm 2024</a:t>
            </a:r>
            <a:endParaRPr lang="en-US"/>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Năm </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Giá điện (VND/kWh)</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tietkiemnangluong.com.vn/tin-tuc/e-magazine/t42780/-emagazine-tiet-kiem-nang-luong--chia-khoa-ben-vung-cho-nganh-giay?utm_source=chatgpt.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41414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333835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hlinkClick r:id="rId3"/>
              </a:rPr>
              <a:t>Tiết kiệm năng lượng - Chìa khóa bền vững cho ngành giấy</a:t>
            </a:r>
            <a:endParaRPr lang="en-US" dirty="0"/>
          </a:p>
        </p:txBody>
      </p:sp>
    </p:spTree>
    <p:extLst>
      <p:ext uri="{BB962C8B-B14F-4D97-AF65-F5344CB8AC3E}">
        <p14:creationId xmlns:p14="http://schemas.microsoft.com/office/powerpoint/2010/main" val="558584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414656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86670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189207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arget="../media/image2.png" Type="http://schemas.openxmlformats.org/officeDocument/2006/relationships/image"/><Relationship Id="rId2" Target="../media/image1.jpeg" Type="http://schemas.openxmlformats.org/officeDocument/2006/relationships/image"/><Relationship Id="rId1" Target="../slideMasters/slideMaster1.xml" Type="http://schemas.openxmlformats.org/officeDocument/2006/relationships/slideMaster"/><Relationship Id="rId4" Target="../media/image3.png" Type="http://schemas.openxmlformats.org/officeDocument/2006/relationships/image"/></Relationships>
</file>

<file path=ppt/slideLayouts/_rels/slideLayout3.xml.rels><?xml version="1.0" encoding="UTF-8" standalone="yes" ?><Relationships xmlns="http://schemas.openxmlformats.org/package/2006/relationships"><Relationship Id="rId3" Target="../media/image2.png" Type="http://schemas.openxmlformats.org/officeDocument/2006/relationships/image"/><Relationship Id="rId2" Target="../media/image1.jpeg" Type="http://schemas.openxmlformats.org/officeDocument/2006/relationships/image"/><Relationship Id="rId1" Target="../slideMasters/slideMaster1.xml" Type="http://schemas.openxmlformats.org/officeDocument/2006/relationships/slideMaster"/><Relationship Id="rId4" Target="../media/image3.png" Type="http://schemas.openxmlformats.org/officeDocument/2006/relationships/image"/></Relationships>
</file>

<file path=ppt/slideLayouts/_rels/slideLayout4.xml.rels><?xml version="1.0" encoding="UTF-8" standalone="yes" ?><Relationships xmlns="http://schemas.openxmlformats.org/package/2006/relationships"><Relationship Id="rId3" Target="../media/image2.png" Type="http://schemas.openxmlformats.org/officeDocument/2006/relationships/image"/><Relationship Id="rId2" Target="../media/image1.jpeg" Type="http://schemas.openxmlformats.org/officeDocument/2006/relationships/image"/><Relationship Id="rId1" Target="../slideMasters/slideMaster1.xml" Type="http://schemas.openxmlformats.org/officeDocument/2006/relationships/slideMaster"/><Relationship Id="rId4" Target="../media/image3.png" Type="http://schemas.openxmlformats.org/officeDocument/2006/relationships/image"/></Relationships>
</file>

<file path=ppt/slideLayouts/_rels/slideLayout5.xml.rels><?xml version="1.0" encoding="UTF-8" standalone="yes" ?><Relationships xmlns="http://schemas.openxmlformats.org/package/2006/relationships"><Relationship Id="rId3" Target="../media/image2.png" Type="http://schemas.openxmlformats.org/officeDocument/2006/relationships/image"/><Relationship Id="rId2" Target="../media/image1.jpeg" Type="http://schemas.openxmlformats.org/officeDocument/2006/relationships/image"/><Relationship Id="rId1" Target="../slideMasters/slideMaster1.xml" Type="http://schemas.openxmlformats.org/officeDocument/2006/relationships/slideMaster"/><Relationship Id="rId4" Target="../media/image3.png" Type="http://schemas.openxmlformats.org/officeDocument/2006/relationships/image"/></Relationships>
</file>

<file path=ppt/slideLayouts/_rels/slideLayout6.xml.rels><?xml version="1.0" encoding="UTF-8" standalone="yes" ?><Relationships xmlns="http://schemas.openxmlformats.org/package/2006/relationships"><Relationship Id="rId3" Target="../media/image2.png" Type="http://schemas.openxmlformats.org/officeDocument/2006/relationships/image"/><Relationship Id="rId2" Target="../media/image1.jpeg" Type="http://schemas.openxmlformats.org/officeDocument/2006/relationships/image"/><Relationship Id="rId1" Target="../slideMasters/slideMaster1.xml" Type="http://schemas.openxmlformats.org/officeDocument/2006/relationships/slideMaster"/><Relationship Id="rId4" Target="../media/image3.png" Type="http://schemas.openxmlformats.org/officeDocument/2006/relationships/image"/></Relationships>
</file>

<file path=ppt/slideLayouts/_rels/slideLayout7.xml.rels><?xml version="1.0" encoding="UTF-8" standalone="yes" ?><Relationships xmlns="http://schemas.openxmlformats.org/package/2006/relationships"><Relationship Id="rId3" Target="../media/image2.png" Type="http://schemas.openxmlformats.org/officeDocument/2006/relationships/image"/><Relationship Id="rId2" Target="../media/image1.jpeg" Type="http://schemas.openxmlformats.org/officeDocument/2006/relationships/image"/><Relationship Id="rId1" Target="../slideMasters/slideMaster1.xml" Type="http://schemas.openxmlformats.org/officeDocument/2006/relationships/slideMaster"/><Relationship Id="rId4" Target="../media/image3.png" Type="http://schemas.openxmlformats.org/officeDocument/2006/relationships/image"/></Relationships>
</file>

<file path=ppt/slideLayouts/_rels/slideLayout8.xml.rels><?xml version="1.0" encoding="UTF-8" standalone="yes" ?><Relationships xmlns="http://schemas.openxmlformats.org/package/2006/relationships"><Relationship Id="rId3" Target="../media/image2.png" Type="http://schemas.openxmlformats.org/officeDocument/2006/relationships/image"/><Relationship Id="rId2" Target="../media/image1.jpeg" Type="http://schemas.openxmlformats.org/officeDocument/2006/relationships/image"/><Relationship Id="rId1" Target="../slideMasters/slideMaster1.xml" Type="http://schemas.openxmlformats.org/officeDocument/2006/relationships/slideMaster"/><Relationship Id="rId4" Target="../media/image3.png" Type="http://schemas.openxmlformats.org/officeDocument/2006/relationships/image"/></Relationships>
</file>

<file path=ppt/slideLayouts/_rels/slideLayout9.xml.rels><?xml version="1.0" encoding="UTF-8" standalone="yes" ?><Relationships xmlns="http://schemas.openxmlformats.org/package/2006/relationships"><Relationship Id="rId3" Target="../media/image2.png" Type="http://schemas.openxmlformats.org/officeDocument/2006/relationships/image"/><Relationship Id="rId2" Target="../media/image1.jpeg" Type="http://schemas.openxmlformats.org/officeDocument/2006/relationships/image"/><Relationship Id="rId1" Target="../slideMasters/slideMaster1.xml" Type="http://schemas.openxmlformats.org/officeDocument/2006/relationships/slideMaster"/><Relationship Id="rId4" Target="../media/image3.png" Type="http://schemas.openxmlformats.org/officeDocument/2006/relationships/image"/></Relationships>
</file>

<file path=ppt/slideLayouts/slideLayout1.xml><?xml version="1.0" encoding="utf-8"?>
<p:sldLayout xmlns:p="http://schemas.openxmlformats.org/presentationml/2006/main" xmlns:a="http://schemas.openxmlformats.org/drawingml/2006/main" xmlns:r="http://schemas.openxmlformats.org/officeDocument/2006/relationships" matchingName="Title slide" userDrawn="1">
  <p:cSld name="TITLE">
    <p:spTree>
      <p:nvGrpSpPr>
        <p:cNvPr id="1" name="Shape 8"/>
        <p:cNvGrpSpPr/>
        <p:nvPr/>
      </p:nvGrpSpPr>
      <p:grpSpPr>
        <a:xfrm>
          <a:off x="0" y="0"/>
          <a:ext cx="0" cy="0"/>
          <a:chOff x="0" y="0"/>
          <a:chExt cx="0" cy="0"/>
        </a:xfrm>
      </p:grpSpPr>
      <p:pic>
        <p:nvPicPr>
          <p:cNvPr id="6" name="Picture 5">
            <a:extLst>
              <a:ext uri="{FF2B5EF4-FFF2-40B4-BE49-F238E27FC236}">
                <a16:creationId xmlns:a16="http://schemas.microsoft.com/office/drawing/2014/main" id="{5C912463-CA89-B482-96FB-55595ACC47B7}"/>
              </a:ext>
            </a:extLst>
          </p:cNvPr>
          <p:cNvPicPr>
            <a:picLocks noChangeAspect="1"/>
          </p:cNvPicPr>
          <p:nvPr userDrawn="1"/>
        </p:nvPicPr>
        <p:blipFill>
          <a:blip cstate="print" r:embed="rId2">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7" name="AutoShape 2">
            <a:extLst>
              <a:ext uri="{FF2B5EF4-FFF2-40B4-BE49-F238E27FC236}">
                <a16:creationId xmlns:a16="http://schemas.microsoft.com/office/drawing/2014/main" id="{CDA0EA20-8D59-81F9-B46E-48BA722CCF67}"/>
              </a:ext>
            </a:extLst>
          </p:cNvPr>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algn="ctr" w="25400">
                <a:solidFill>
                  <a:srgbClr val="000000"/>
                </a:solidFill>
                <a:miter lim="800000"/>
                <a:headEnd/>
                <a:tailEnd/>
              </a14:hiddenLine>
            </a:ext>
            <a:ext uri="{AF507438-7753-43E0-B8FC-AC1667EBCBE1}">
              <a14:hiddenEffects xmlns:a14="http://schemas.microsoft.com/office/drawing/2010/main">
                <a:effectLst>
                  <a:outerShdw algn="ctr" dir="2700000" dist="35921" rotWithShape="0">
                    <a:srgbClr val="CCCCCC"/>
                  </a:outerShdw>
                </a:effectLst>
              </a14:hiddenEffects>
            </a:ext>
          </a:extLst>
        </p:spPr>
        <p:txBody>
          <a:bodyPr anchor="t" anchorCtr="0" bIns="36576" compatLnSpc="1" lIns="36576" numCol="1" rIns="36576" tIns="36576" vert="horz" wrap="square">
            <a:prstTxWarp prst="textNoShape">
              <a:avLst/>
            </a:prstTxWarp>
          </a:bodyPr>
          <a:lstStyle/>
          <a:p>
            <a:endParaRPr lang="en-US"/>
          </a:p>
        </p:txBody>
      </p:sp>
      <p:sp>
        <p:nvSpPr>
          <p:cNvPr id="8" name="Subtitle 2">
            <a:extLst>
              <a:ext uri="{FF2B5EF4-FFF2-40B4-BE49-F238E27FC236}">
                <a16:creationId xmlns:a16="http://schemas.microsoft.com/office/drawing/2014/main" id="{833ECC0D-3053-2104-F27F-93AD9E06E0AD}"/>
              </a:ext>
            </a:extLst>
          </p:cNvPr>
          <p:cNvSpPr>
            <a:spLocks noGrp="1"/>
          </p:cNvSpPr>
          <p:nvPr>
            <p:ph hasCustomPrompt="1" idx="1" type="subTitle"/>
          </p:nvPr>
        </p:nvSpPr>
        <p:spPr>
          <a:xfrm>
            <a:off x="838201" y="1926547"/>
            <a:ext cx="10515599" cy="1070557"/>
          </a:xfrm>
          <a:prstGeom prst="rect">
            <a:avLst/>
          </a:prstGeom>
        </p:spPr>
        <p:txBody>
          <a:bodyPr/>
          <a:lstStyle>
            <a:lvl1pPr algn="ctr" indent="0" marL="0">
              <a:lnSpc>
                <a:spcPct val="100000"/>
              </a:lnSpc>
              <a:buNone/>
              <a:defRPr b="1" baseline="0" sz="2400">
                <a:solidFill>
                  <a:srgbClr val="003153"/>
                </a:solidFill>
                <a:latin charset="0" panose="020B0604020202020204" pitchFamily="34" typeface="Arial"/>
                <a:cs charset="0" panose="020B0604020202020204" pitchFamily="34" typeface="Arial"/>
              </a:defRPr>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dirty="0" lang="en-US"/>
              <a:t>DỰ ÁN THÚC ĐẨY TIẾT KIỆM NĂNG LƯỢNG </a:t>
            </a:r>
          </a:p>
          <a:p>
            <a:r>
              <a:rPr dirty="0" lang="en-US"/>
              <a:t>TRONG CÁC NGÀNH CÔNG NGHIỆP VIỆT NAM</a:t>
            </a:r>
          </a:p>
        </p:txBody>
      </p:sp>
      <p:sp>
        <p:nvSpPr>
          <p:cNvPr id="11" name="Date Placeholder 3">
            <a:extLst>
              <a:ext uri="{FF2B5EF4-FFF2-40B4-BE49-F238E27FC236}">
                <a16:creationId xmlns:a16="http://schemas.microsoft.com/office/drawing/2014/main" id="{B09ABD46-2865-A990-FD3D-D75C0F8AEDF5}"/>
              </a:ext>
            </a:extLst>
          </p:cNvPr>
          <p:cNvSpPr>
            <a:spLocks noGrp="1"/>
          </p:cNvSpPr>
          <p:nvPr>
            <p:ph idx="10" sz="half" type="dt"/>
          </p:nvPr>
        </p:nvSpPr>
        <p:spPr>
          <a:xfrm>
            <a:off x="838200" y="6356350"/>
            <a:ext cx="2743200" cy="365125"/>
          </a:xfrm>
          <a:prstGeom prst="rect">
            <a:avLst/>
          </a:prstGeom>
        </p:spPr>
        <p:txBody>
          <a:bodyPr/>
          <a:lstStyle/>
          <a:p>
            <a:fld id="{31E3CAD9-E7AB-4E26-84DB-EF5CB779DEBB}" type="datetimeFigureOut">
              <a:rPr lang="en-US" smtClean="0"/>
              <a:t>10/01/2025</a:t>
            </a:fld>
            <a:endParaRPr lang="en-US"/>
          </a:p>
        </p:txBody>
      </p:sp>
      <p:sp>
        <p:nvSpPr>
          <p:cNvPr id="12" name="Footer Placeholder 4">
            <a:extLst>
              <a:ext uri="{FF2B5EF4-FFF2-40B4-BE49-F238E27FC236}">
                <a16:creationId xmlns:a16="http://schemas.microsoft.com/office/drawing/2014/main" id="{E1FA9A3C-8FFB-9213-1C48-9622485405EC}"/>
              </a:ext>
            </a:extLst>
          </p:cNvPr>
          <p:cNvSpPr>
            <a:spLocks noGrp="1"/>
          </p:cNvSpPr>
          <p:nvPr>
            <p:ph idx="11" sz="quarter" type="ftr"/>
          </p:nvPr>
        </p:nvSpPr>
        <p:spPr>
          <a:xfrm>
            <a:off x="4038600" y="6356350"/>
            <a:ext cx="4114800" cy="365125"/>
          </a:xfrm>
          <a:prstGeom prst="rect">
            <a:avLst/>
          </a:prstGeom>
        </p:spPr>
        <p:txBody>
          <a:bodyPr/>
          <a:lstStyle/>
          <a:p>
            <a:endParaRPr lang="en-US"/>
          </a:p>
        </p:txBody>
      </p:sp>
      <p:sp>
        <p:nvSpPr>
          <p:cNvPr id="13" name="Slide Number Placeholder 5">
            <a:extLst>
              <a:ext uri="{FF2B5EF4-FFF2-40B4-BE49-F238E27FC236}">
                <a16:creationId xmlns:a16="http://schemas.microsoft.com/office/drawing/2014/main" id="{C230BEB4-5F21-10D7-C4B4-C01016DA7B7F}"/>
              </a:ext>
            </a:extLst>
          </p:cNvPr>
          <p:cNvSpPr>
            <a:spLocks noGrp="1"/>
          </p:cNvSpPr>
          <p:nvPr>
            <p:ph idx="12" sz="quarter" type="sldNum"/>
          </p:nvPr>
        </p:nvSpPr>
        <p:spPr>
          <a:xfrm>
            <a:off x="8610600" y="6356350"/>
            <a:ext cx="2743200" cy="365125"/>
          </a:xfrm>
          <a:prstGeom prst="rect">
            <a:avLst/>
          </a:prstGeom>
        </p:spPr>
        <p:txBody>
          <a:bodyPr/>
          <a:lstStyle/>
          <a:p>
            <a:fld id="{DDA70A67-A867-42F0-871F-01B78550C99D}" type="slidenum">
              <a:rPr lang="en-US" smtClean="0"/>
              <a:t>‹#›</a:t>
            </a:fld>
            <a:endParaRPr lang="en-US"/>
          </a:p>
        </p:txBody>
      </p:sp>
      <p:sp>
        <p:nvSpPr>
          <p:cNvPr id="14" name="Freeform 21">
            <a:extLst>
              <a:ext uri="{FF2B5EF4-FFF2-40B4-BE49-F238E27FC236}">
                <a16:creationId xmlns:a16="http://schemas.microsoft.com/office/drawing/2014/main" id="{62A43F98-CE9D-82DA-770E-3F68C05DD85F}"/>
              </a:ext>
            </a:extLst>
          </p:cNvPr>
          <p:cNvSpPr/>
          <p:nvPr userDrawn="1"/>
        </p:nvSpPr>
        <p:spPr>
          <a:xfrm>
            <a:off x="10399090" y="537310"/>
            <a:ext cx="954710" cy="674762"/>
          </a:xfrm>
          <a:custGeom>
            <a:avLst/>
            <a:gdLst/>
            <a:ahLst/>
            <a:cxnLst/>
            <a:rect b="b" l="l" r="r" t="t"/>
            <a:pathLst>
              <a:path h="1388740" w="1964908">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15" name="Freeform 22">
            <a:extLst>
              <a:ext uri="{FF2B5EF4-FFF2-40B4-BE49-F238E27FC236}">
                <a16:creationId xmlns:a16="http://schemas.microsoft.com/office/drawing/2014/main" id="{938E113F-62A4-52E7-F976-3859D6BA4DFF}"/>
              </a:ext>
            </a:extLst>
          </p:cNvPr>
          <p:cNvSpPr/>
          <p:nvPr userDrawn="1"/>
        </p:nvSpPr>
        <p:spPr>
          <a:xfrm>
            <a:off x="7043882" y="508294"/>
            <a:ext cx="1186237" cy="668008"/>
          </a:xfrm>
          <a:custGeom>
            <a:avLst/>
            <a:gdLst/>
            <a:ahLst/>
            <a:cxnLst/>
            <a:rect b="b" l="l" r="r" t="t"/>
            <a:pathLst>
              <a:path h="1374840" w="2441419">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16" name="Picture 15">
            <a:extLst>
              <a:ext uri="{FF2B5EF4-FFF2-40B4-BE49-F238E27FC236}">
                <a16:creationId xmlns:a16="http://schemas.microsoft.com/office/drawing/2014/main" id="{881950A5-56F4-F98A-CE14-109BD5757510}"/>
              </a:ext>
            </a:extLst>
          </p:cNvPr>
          <p:cNvPicPr>
            <a:picLocks noChangeAspect="1"/>
          </p:cNvPicPr>
          <p:nvPr userDrawn="1"/>
        </p:nvPicPr>
        <p:blipFill rotWithShape="1">
          <a:blip cstate="print" r:embed="rId5">
            <a:extLst>
              <a:ext uri="{28A0092B-C50C-407E-A947-70E740481C1C}">
                <a14:useLocalDpi xmlns:a14="http://schemas.microsoft.com/office/drawing/2010/main" val="0"/>
              </a:ext>
            </a:extLst>
          </a:blip>
          <a:srcRect b="379" t="423"/>
          <a:stretch/>
        </p:blipFill>
        <p:spPr>
          <a:xfrm>
            <a:off x="807627" y="619012"/>
            <a:ext cx="1138706" cy="446573"/>
          </a:xfrm>
          <a:prstGeom prst="rect">
            <a:avLst/>
          </a:prstGeom>
        </p:spPr>
      </p:pic>
      <p:pic>
        <p:nvPicPr>
          <p:cNvPr id="17" name="Picture 16">
            <a:extLst>
              <a:ext uri="{FF2B5EF4-FFF2-40B4-BE49-F238E27FC236}">
                <a16:creationId xmlns:a16="http://schemas.microsoft.com/office/drawing/2014/main" id="{FD93F61E-47CE-714E-33B7-7F38C1FAB5C2}"/>
              </a:ext>
            </a:extLst>
          </p:cNvPr>
          <p:cNvPicPr>
            <a:picLocks noChangeAspect="1"/>
          </p:cNvPicPr>
          <p:nvPr userDrawn="1"/>
        </p:nvPicPr>
        <p:blipFill>
          <a:blip cstate="print" r:embed="rId6">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cs typeface="Arial" panose="020B0604020202020204" pitchFamily="34" charset="0"/>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593597000"/>
      </p:ext>
    </p:extLst>
  </p:cSld>
  <p:clrMapOvr>
    <a:masterClrMapping/>
  </p:clrMapOvr>
</p:sldLayout>
</file>

<file path=ppt/slideLayouts/slideLayout2.xml><?xml version="1.0" encoding="utf-8"?>
<p:sldLayout xmlns:p="http://schemas.openxmlformats.org/presentationml/2006/main" xmlns:a="http://schemas.openxmlformats.org/drawingml/2006/main" xmlns:r="http://schemas.openxmlformats.org/officeDocument/2006/relationships" matchingName="Title and body" userDrawn="1">
  <p:cSld name="TITLE_AND_BODY">
    <p:spTree>
      <p:nvGrpSpPr>
        <p:cNvPr id="1" name="Shape 13"/>
        <p:cNvGrpSpPr/>
        <p:nvPr/>
      </p:nvGrpSpPr>
      <p:grpSpPr>
        <a:xfrm>
          <a:off x="0" y="0"/>
          <a:ext cx="0" cy="0"/>
          <a:chOff x="0" y="0"/>
          <a:chExt cx="0" cy="0"/>
        </a:xfrm>
      </p:grpSpPr>
      <p:pic>
        <p:nvPicPr>
          <p:cNvPr id="4" name="Picture 8">
            <a:extLst>
              <a:ext uri="{FF2B5EF4-FFF2-40B4-BE49-F238E27FC236}">
                <a16:creationId xmlns:a16="http://schemas.microsoft.com/office/drawing/2014/main" id="{867D42A9-B8ED-F6FC-C7F0-E1504954553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019D1F5F-8798-F789-D3A9-B26E633DAF3E}"/>
              </a:ext>
            </a:extLst>
          </p:cNvPr>
          <p:cNvSpPr/>
          <p:nvPr userDrawn="1"/>
        </p:nvSpPr>
        <p:spPr>
          <a:xfrm>
            <a:off x="0" y="-16364"/>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9" name="Picture 8">
            <a:extLst>
              <a:ext uri="{FF2B5EF4-FFF2-40B4-BE49-F238E27FC236}">
                <a16:creationId xmlns:a16="http://schemas.microsoft.com/office/drawing/2014/main" id="{7AA8EA4F-9309-A6CC-4DAC-25EE08945EDF}"/>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4058AD7F-9B76-05A2-E2BC-638D09B182D6}"/>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3417D59-365E-89CA-58FB-ED0902012B31}"/>
              </a:ext>
            </a:extLst>
          </p:cNvPr>
          <p:cNvSpPr txBox="1"/>
          <p:nvPr userDrawn="1"/>
        </p:nvSpPr>
        <p:spPr>
          <a:xfrm>
            <a:off x="2099153" y="667369"/>
            <a:ext cx="7741222"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Dự</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án</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Thúc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đẩy</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Tiết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kiệm</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năng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lượng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trong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các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ngành</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công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nghiệp</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Việt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Nam</a:t>
            </a:r>
            <a:endParaRPr b="1" dirty="0" i="1" lang="en-US" sz="1600">
              <a:solidFill>
                <a:srgbClr val="466DB0"/>
              </a:solidFill>
              <a:latin charset="0" panose="020B0604020202020204" pitchFamily="34" typeface="Arial"/>
              <a:ea charset="0" panose="020F0502020204030204" pitchFamily="34" typeface="Calibri"/>
              <a:cs charset="0" panose="020B0604020202020204" pitchFamily="34" typeface="Arial"/>
            </a:endParaRPr>
          </a:p>
        </p:txBody>
      </p:sp>
      <p:pic>
        <p:nvPicPr>
          <p:cNvPr id="12" name="Picture 11">
            <a:extLst>
              <a:ext uri="{FF2B5EF4-FFF2-40B4-BE49-F238E27FC236}">
                <a16:creationId xmlns:a16="http://schemas.microsoft.com/office/drawing/2014/main" id="{288FF095-92DD-E148-EEAC-C950F489DB9D}"/>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3.xml><?xml version="1.0" encoding="utf-8"?>
<p:sldLayout xmlns:p="http://schemas.openxmlformats.org/presentationml/2006/main" xmlns:a="http://schemas.openxmlformats.org/drawingml/2006/main" xmlns:r="http://schemas.openxmlformats.org/officeDocument/2006/relationships" matchingName="One column text" userDrawn="1">
  <p:cSld name="ONE_COLUMN_TEXT">
    <p:spTree>
      <p:nvGrpSpPr>
        <p:cNvPr id="1" name="Shape 22"/>
        <p:cNvGrpSpPr/>
        <p:nvPr/>
      </p:nvGrpSpPr>
      <p:grpSpPr>
        <a:xfrm>
          <a:off x="0" y="0"/>
          <a:ext cx="0" cy="0"/>
          <a:chOff x="0" y="0"/>
          <a:chExt cx="0" cy="0"/>
        </a:xfrm>
      </p:grpSpPr>
      <p:pic>
        <p:nvPicPr>
          <p:cNvPr id="6" name="Picture 8">
            <a:extLst>
              <a:ext uri="{FF2B5EF4-FFF2-40B4-BE49-F238E27FC236}">
                <a16:creationId xmlns:a16="http://schemas.microsoft.com/office/drawing/2014/main" id="{C9D750F9-B06F-4167-1AF4-38554EC3D62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9D6A63AF-9643-8260-CC5C-603467503BCB}"/>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dirty="0" lang="en-US">
              <a:latin charset="0" panose="020B0604020202020204" pitchFamily="34" typeface="Arial"/>
              <a:ea charset="0" panose="020F0502020204030204" pitchFamily="34" typeface="Calibri"/>
              <a:cs charset="0" panose="020B0604020202020204" pitchFamily="34" typeface="Arial"/>
            </a:endParaRPr>
          </a:p>
        </p:txBody>
      </p:sp>
      <p:pic>
        <p:nvPicPr>
          <p:cNvPr descr="A blue and green logo&#10;&#10;Description automatically generated" id="9" name="Picture 8">
            <a:extLst>
              <a:ext uri="{FF2B5EF4-FFF2-40B4-BE49-F238E27FC236}">
                <a16:creationId xmlns:a16="http://schemas.microsoft.com/office/drawing/2014/main" id="{F254A142-1A47-3198-72FA-AF4C64E6C2F5}"/>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745CEA50-7485-E4DA-D857-77EE4A7D90FD}"/>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C3C99F9A-5EC5-9D1E-9269-7BDAB0A73F81}"/>
              </a:ext>
            </a:extLst>
          </p:cNvPr>
          <p:cNvSpPr txBox="1"/>
          <p:nvPr userDrawn="1"/>
        </p:nvSpPr>
        <p:spPr>
          <a:xfrm>
            <a:off x="2099153" y="667369"/>
            <a:ext cx="7741222"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Dự</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án</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Thúc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đẩy</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Tiết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kiệm</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năng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lượng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trong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các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ngành</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công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nghiệp</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Việt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Nam</a:t>
            </a:r>
            <a:endParaRPr b="1" dirty="0" i="1" lang="en-US" sz="1600">
              <a:solidFill>
                <a:srgbClr val="466DB0"/>
              </a:solidFill>
              <a:latin charset="0" panose="020B0604020202020204" pitchFamily="34" typeface="Arial"/>
              <a:ea charset="0" panose="020F0502020204030204" pitchFamily="34" typeface="Calibri"/>
              <a:cs charset="0" panose="020B0604020202020204" pitchFamily="34" typeface="Arial"/>
            </a:endParaRPr>
          </a:p>
        </p:txBody>
      </p:sp>
      <p:pic>
        <p:nvPicPr>
          <p:cNvPr id="12" name="Picture 11">
            <a:extLst>
              <a:ext uri="{FF2B5EF4-FFF2-40B4-BE49-F238E27FC236}">
                <a16:creationId xmlns:a16="http://schemas.microsoft.com/office/drawing/2014/main" id="{22F40670-880D-177E-3FE9-BAEB570A0C87}"/>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4.xml><?xml version="1.0" encoding="utf-8"?>
<p:sldLayout xmlns:p="http://schemas.openxmlformats.org/presentationml/2006/main" xmlns:a="http://schemas.openxmlformats.org/drawingml/2006/main" xmlns:r="http://schemas.openxmlformats.org/officeDocument/2006/relationships" matchingName="Main point" userDrawn="1">
  <p:cSld name="MAIN_POINT">
    <p:spTree>
      <p:nvGrpSpPr>
        <p:cNvPr id="1" name="Shape 25"/>
        <p:cNvGrpSpPr/>
        <p:nvPr/>
      </p:nvGrpSpPr>
      <p:grpSpPr>
        <a:xfrm>
          <a:off x="0" y="0"/>
          <a:ext cx="0" cy="0"/>
          <a:chOff x="0" y="0"/>
          <a:chExt cx="0" cy="0"/>
        </a:xfrm>
      </p:grpSpPr>
      <p:pic>
        <p:nvPicPr>
          <p:cNvPr id="6" name="Picture 8">
            <a:extLst>
              <a:ext uri="{FF2B5EF4-FFF2-40B4-BE49-F238E27FC236}">
                <a16:creationId xmlns:a16="http://schemas.microsoft.com/office/drawing/2014/main" id="{7463EEB2-DAF5-00CD-F0E4-6BF67CB9D26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804ECCA6-F9D3-DBD3-A377-09BE645BBB79}"/>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dirty="0" lang="en-US">
              <a:latin charset="0" panose="020B0604020202020204" pitchFamily="34" typeface="Arial"/>
              <a:ea charset="0" panose="020F0502020204030204" pitchFamily="34" typeface="Calibri"/>
              <a:cs charset="0" panose="020B0604020202020204" pitchFamily="34" typeface="Arial"/>
            </a:endParaRPr>
          </a:p>
        </p:txBody>
      </p:sp>
      <p:pic>
        <p:nvPicPr>
          <p:cNvPr descr="A blue and green logo&#10;&#10;Description automatically generated" id="9" name="Picture 8">
            <a:extLst>
              <a:ext uri="{FF2B5EF4-FFF2-40B4-BE49-F238E27FC236}">
                <a16:creationId xmlns:a16="http://schemas.microsoft.com/office/drawing/2014/main" id="{76725ECA-9D8E-2EF4-102A-B8B6ECD3017D}"/>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1DF3A2B6-5E46-B2B6-506A-AA9085C72ABE}"/>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84421A8-32BD-2814-EC3B-FB04FF9C11AC}"/>
              </a:ext>
            </a:extLst>
          </p:cNvPr>
          <p:cNvSpPr txBox="1"/>
          <p:nvPr userDrawn="1"/>
        </p:nvSpPr>
        <p:spPr>
          <a:xfrm>
            <a:off x="2099153" y="667369"/>
            <a:ext cx="7741222"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Dự</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án</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Thúc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đẩy</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Tiết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kiệm</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năng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lượng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trong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các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ngành</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công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nghiệp</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Việt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Nam</a:t>
            </a:r>
            <a:endParaRPr b="1" dirty="0" i="1" lang="en-US" sz="1600">
              <a:solidFill>
                <a:srgbClr val="466DB0"/>
              </a:solidFill>
              <a:latin charset="0" panose="020B0604020202020204" pitchFamily="34" typeface="Arial"/>
              <a:ea charset="0" panose="020F0502020204030204" pitchFamily="34" typeface="Calibri"/>
              <a:cs charset="0" panose="020B0604020202020204" pitchFamily="34" typeface="Arial"/>
            </a:endParaRPr>
          </a:p>
        </p:txBody>
      </p:sp>
      <p:pic>
        <p:nvPicPr>
          <p:cNvPr id="12" name="Picture 11">
            <a:extLst>
              <a:ext uri="{FF2B5EF4-FFF2-40B4-BE49-F238E27FC236}">
                <a16:creationId xmlns:a16="http://schemas.microsoft.com/office/drawing/2014/main" id="{9CC231ED-9FF8-BD41-E374-2E495021C628}"/>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5.xml><?xml version="1.0" encoding="utf-8"?>
<p:sldLayout xmlns:p="http://schemas.openxmlformats.org/presentationml/2006/main" xmlns:a="http://schemas.openxmlformats.org/drawingml/2006/main" xmlns:r="http://schemas.openxmlformats.org/officeDocument/2006/relationships" matchingName="Section title and description" userDrawn="1">
  <p:cSld name="SECTION_TITLE_AND_DESCRIPTION">
    <p:spTree>
      <p:nvGrpSpPr>
        <p:cNvPr id="1" name="Shape 27"/>
        <p:cNvGrpSpPr/>
        <p:nvPr/>
      </p:nvGrpSpPr>
      <p:grpSpPr>
        <a:xfrm>
          <a:off x="0" y="0"/>
          <a:ext cx="0" cy="0"/>
          <a:chOff x="0" y="0"/>
          <a:chExt cx="0" cy="0"/>
        </a:xfrm>
      </p:grpSpPr>
      <p:pic>
        <p:nvPicPr>
          <p:cNvPr id="7" name="Picture 8">
            <a:extLst>
              <a:ext uri="{FF2B5EF4-FFF2-40B4-BE49-F238E27FC236}">
                <a16:creationId xmlns:a16="http://schemas.microsoft.com/office/drawing/2014/main" id="{B7960688-A311-D672-2AB5-635A533DE5C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708F104E-589D-0A19-C495-81D4BFF9AE3E}"/>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9" name="Picture 8">
            <a:extLst>
              <a:ext uri="{FF2B5EF4-FFF2-40B4-BE49-F238E27FC236}">
                <a16:creationId xmlns:a16="http://schemas.microsoft.com/office/drawing/2014/main" id="{424CE294-E64B-643E-2D89-46D58D01FFF4}"/>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50CE086F-AF38-65D1-23CF-73912839B48B}"/>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7E7F48C-A359-408C-95C3-B40033A89B57}"/>
              </a:ext>
            </a:extLst>
          </p:cNvPr>
          <p:cNvSpPr txBox="1"/>
          <p:nvPr userDrawn="1"/>
        </p:nvSpPr>
        <p:spPr>
          <a:xfrm>
            <a:off x="2099153" y="667369"/>
            <a:ext cx="7741222"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Dự</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án</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Thúc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đẩy</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Tiết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kiệm</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năng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lượng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trong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các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ngành</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công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nghiệp</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Việt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Nam</a:t>
            </a:r>
            <a:endParaRPr b="1" dirty="0" i="1" lang="en-US" sz="1600">
              <a:solidFill>
                <a:srgbClr val="466DB0"/>
              </a:solidFill>
              <a:latin charset="0" panose="020B0604020202020204" pitchFamily="34" typeface="Arial"/>
              <a:ea charset="0" panose="020F0502020204030204" pitchFamily="34" typeface="Calibri"/>
              <a:cs charset="0" panose="020B0604020202020204" pitchFamily="34" typeface="Arial"/>
            </a:endParaRPr>
          </a:p>
        </p:txBody>
      </p:sp>
      <p:pic>
        <p:nvPicPr>
          <p:cNvPr id="12" name="Picture 11">
            <a:extLst>
              <a:ext uri="{FF2B5EF4-FFF2-40B4-BE49-F238E27FC236}">
                <a16:creationId xmlns:a16="http://schemas.microsoft.com/office/drawing/2014/main" id="{B469C6DD-D2B7-8C6A-C499-E17E2E0C99B0}"/>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6.xml><?xml version="1.0" encoding="utf-8"?>
<p:sldLayout xmlns:p="http://schemas.openxmlformats.org/presentationml/2006/main" xmlns:a="http://schemas.openxmlformats.org/drawingml/2006/main" xmlns:r="http://schemas.openxmlformats.org/officeDocument/2006/relationships" matchingName="Caption" userDrawn="1">
  <p:cSld name="CAPTION_ONLY">
    <p:spTree>
      <p:nvGrpSpPr>
        <p:cNvPr id="1" name="Shape 32"/>
        <p:cNvGrpSpPr/>
        <p:nvPr/>
      </p:nvGrpSpPr>
      <p:grpSpPr>
        <a:xfrm>
          <a:off x="0" y="0"/>
          <a:ext cx="0" cy="0"/>
          <a:chOff x="0" y="0"/>
          <a:chExt cx="0" cy="0"/>
        </a:xfrm>
      </p:grpSpPr>
      <p:pic>
        <p:nvPicPr>
          <p:cNvPr id="7" name="Picture 8">
            <a:extLst>
              <a:ext uri="{FF2B5EF4-FFF2-40B4-BE49-F238E27FC236}">
                <a16:creationId xmlns:a16="http://schemas.microsoft.com/office/drawing/2014/main" id="{7CDEF0D7-2F07-6219-FDA0-A3C6987660B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2859A936-0C07-9EDE-ECF7-D9E5B3467967}"/>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9" name="Picture 8">
            <a:extLst>
              <a:ext uri="{FF2B5EF4-FFF2-40B4-BE49-F238E27FC236}">
                <a16:creationId xmlns:a16="http://schemas.microsoft.com/office/drawing/2014/main" id="{89486DED-787C-CFBC-1B3C-1524051EE27A}"/>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3EDF8D87-4111-B8A1-4C7F-CD172B8E9176}"/>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9CF8D3F-DC7C-2AE7-AE18-CB23D60B0D8B}"/>
              </a:ext>
            </a:extLst>
          </p:cNvPr>
          <p:cNvSpPr txBox="1"/>
          <p:nvPr userDrawn="1"/>
        </p:nvSpPr>
        <p:spPr>
          <a:xfrm>
            <a:off x="2099153" y="667369"/>
            <a:ext cx="7741222"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Dự</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án</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Thúc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đẩy</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Tiết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kiệm</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năng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lượng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trong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các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ngành</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công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nghiệp</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Việt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Nam</a:t>
            </a:r>
            <a:endParaRPr b="1" dirty="0" i="1" lang="en-US" sz="1600">
              <a:solidFill>
                <a:srgbClr val="466DB0"/>
              </a:solidFill>
              <a:latin charset="0" panose="020B0604020202020204" pitchFamily="34" typeface="Arial"/>
              <a:ea charset="0" panose="020F0502020204030204" pitchFamily="34" typeface="Calibri"/>
              <a:cs charset="0" panose="020B0604020202020204" pitchFamily="34" typeface="Arial"/>
            </a:endParaRPr>
          </a:p>
        </p:txBody>
      </p:sp>
      <p:pic>
        <p:nvPicPr>
          <p:cNvPr id="12" name="Picture 11">
            <a:extLst>
              <a:ext uri="{FF2B5EF4-FFF2-40B4-BE49-F238E27FC236}">
                <a16:creationId xmlns:a16="http://schemas.microsoft.com/office/drawing/2014/main" id="{AE2CF621-3E40-BA78-FC5E-142F3EB99932}"/>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7.xml><?xml version="1.0" encoding="utf-8"?>
<p:sldLayout xmlns:p="http://schemas.openxmlformats.org/presentationml/2006/main" xmlns:a="http://schemas.openxmlformats.org/drawingml/2006/main" xmlns:r="http://schemas.openxmlformats.org/officeDocument/2006/relationships" matchingName="Big number" userDrawn="1">
  <p:cSld name="BIG_NUMBER">
    <p:spTree>
      <p:nvGrpSpPr>
        <p:cNvPr id="1" name="Shape 34"/>
        <p:cNvGrpSpPr/>
        <p:nvPr/>
      </p:nvGrpSpPr>
      <p:grpSpPr>
        <a:xfrm>
          <a:off x="0" y="0"/>
          <a:ext cx="0" cy="0"/>
          <a:chOff x="0" y="0"/>
          <a:chExt cx="0" cy="0"/>
        </a:xfrm>
      </p:grpSpPr>
      <p:pic>
        <p:nvPicPr>
          <p:cNvPr id="7" name="Picture 8">
            <a:extLst>
              <a:ext uri="{FF2B5EF4-FFF2-40B4-BE49-F238E27FC236}">
                <a16:creationId xmlns:a16="http://schemas.microsoft.com/office/drawing/2014/main" id="{CB3D7CC5-0285-2D18-A282-08CF073FD94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02A297AD-4DEE-D204-7128-38FA9B39ADF9}"/>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9" name="Picture 8">
            <a:extLst>
              <a:ext uri="{FF2B5EF4-FFF2-40B4-BE49-F238E27FC236}">
                <a16:creationId xmlns:a16="http://schemas.microsoft.com/office/drawing/2014/main" id="{8DD4D26E-62A7-5862-BC7C-21E4B2E75B97}"/>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0" name="Straight Connector 9">
            <a:extLst>
              <a:ext uri="{FF2B5EF4-FFF2-40B4-BE49-F238E27FC236}">
                <a16:creationId xmlns:a16="http://schemas.microsoft.com/office/drawing/2014/main" id="{A77A7475-EBFC-3BB6-0AFB-966EA12F6DE7}"/>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47632F0-60AB-1F4B-2193-766001729385}"/>
              </a:ext>
            </a:extLst>
          </p:cNvPr>
          <p:cNvSpPr txBox="1"/>
          <p:nvPr userDrawn="1"/>
        </p:nvSpPr>
        <p:spPr>
          <a:xfrm>
            <a:off x="2099153" y="667369"/>
            <a:ext cx="7741222"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Dự</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án</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Thúc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đẩy</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Tiết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kiệm</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năng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lượng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trong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các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ngành</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công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nghiệp</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Việt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Nam</a:t>
            </a:r>
            <a:endParaRPr b="1" dirty="0" i="1" lang="en-US" sz="1600">
              <a:solidFill>
                <a:srgbClr val="466DB0"/>
              </a:solidFill>
              <a:latin charset="0" panose="020B0604020202020204" pitchFamily="34" typeface="Arial"/>
              <a:ea charset="0" panose="020F0502020204030204" pitchFamily="34" typeface="Calibri"/>
              <a:cs charset="0" panose="020B0604020202020204" pitchFamily="34" typeface="Arial"/>
            </a:endParaRPr>
          </a:p>
        </p:txBody>
      </p:sp>
      <p:pic>
        <p:nvPicPr>
          <p:cNvPr id="12" name="Picture 11">
            <a:extLst>
              <a:ext uri="{FF2B5EF4-FFF2-40B4-BE49-F238E27FC236}">
                <a16:creationId xmlns:a16="http://schemas.microsoft.com/office/drawing/2014/main" id="{73B99A55-A1CE-AF83-E740-FE7C15956520}"/>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Ovr>
    <a:masterClrMapping/>
  </p:clrMapOvr>
</p:sldLayout>
</file>

<file path=ppt/slideLayouts/slideLayout8.xml><?xml version="1.0" encoding="utf-8"?>
<p:sldLayout xmlns:p="http://schemas.openxmlformats.org/presentationml/2006/main" xmlns:a="http://schemas.openxmlformats.org/drawingml/2006/main" xmlns:r="http://schemas.openxmlformats.org/officeDocument/2006/relationships" userDrawn="1">
  <p:cSld name="Titre et contenu">
    <p:spTree>
      <p:nvGrpSpPr>
        <p:cNvPr id="1" name=""/>
        <p:cNvGrpSpPr/>
        <p:nvPr/>
      </p:nvGrpSpPr>
      <p:grpSpPr>
        <a:xfrm>
          <a:off x="0" y="0"/>
          <a:ext cx="0" cy="0"/>
          <a:chOff x="0" y="0"/>
          <a:chExt cx="0" cy="0"/>
        </a:xfrm>
      </p:grpSpPr>
      <p:pic>
        <p:nvPicPr>
          <p:cNvPr id="4" name="Picture 8">
            <a:extLst>
              <a:ext uri="{FF2B5EF4-FFF2-40B4-BE49-F238E27FC236}">
                <a16:creationId xmlns:a16="http://schemas.microsoft.com/office/drawing/2014/main" id="{00D10274-A170-F92F-CA5B-796D908B24B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EB2FC933-29FD-7FE6-701D-B6F4BD5D7881}"/>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11" name="Picture 10">
            <a:extLst>
              <a:ext uri="{FF2B5EF4-FFF2-40B4-BE49-F238E27FC236}">
                <a16:creationId xmlns:a16="http://schemas.microsoft.com/office/drawing/2014/main" id="{8BD6427B-2228-0DF1-3406-8D56E7F9B06A}"/>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2" name="Straight Connector 11">
            <a:extLst>
              <a:ext uri="{FF2B5EF4-FFF2-40B4-BE49-F238E27FC236}">
                <a16:creationId xmlns:a16="http://schemas.microsoft.com/office/drawing/2014/main" id="{86D5833F-4CB5-2C37-D45E-47D58EF38A1E}"/>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0E44ECF-43D4-E07F-726F-CE0C62BE8FE6}"/>
              </a:ext>
            </a:extLst>
          </p:cNvPr>
          <p:cNvSpPr txBox="1"/>
          <p:nvPr userDrawn="1"/>
        </p:nvSpPr>
        <p:spPr>
          <a:xfrm>
            <a:off x="2099153" y="667369"/>
            <a:ext cx="7741222"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Dự</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án</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Thúc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đẩy</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Tiết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kiệm</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năng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lượng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trong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các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ngành</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công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nghiệp</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Việt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Nam</a:t>
            </a:r>
            <a:endParaRPr b="1" dirty="0" i="1" lang="en-US" sz="1600">
              <a:solidFill>
                <a:srgbClr val="466DB0"/>
              </a:solidFill>
              <a:latin charset="0" panose="020B0604020202020204" pitchFamily="34" typeface="Arial"/>
              <a:ea charset="0" panose="020F0502020204030204" pitchFamily="34" typeface="Calibri"/>
              <a:cs charset="0" panose="020B0604020202020204" pitchFamily="34" typeface="Arial"/>
            </a:endParaRPr>
          </a:p>
        </p:txBody>
      </p:sp>
      <p:pic>
        <p:nvPicPr>
          <p:cNvPr id="14" name="Picture 13">
            <a:extLst>
              <a:ext uri="{FF2B5EF4-FFF2-40B4-BE49-F238E27FC236}">
                <a16:creationId xmlns:a16="http://schemas.microsoft.com/office/drawing/2014/main" id="{9C8AB200-84CE-A79C-91BA-CA2C064F2CBB}"/>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9.xml><?xml version="1.0" encoding="utf-8"?>
<p:sldLayout xmlns:p="http://schemas.openxmlformats.org/presentationml/2006/main" xmlns:a="http://schemas.openxmlformats.org/drawingml/2006/main" xmlns:r="http://schemas.openxmlformats.org/officeDocument/2006/relationships" userDrawn="1">
  <p:cSld name="Two Content">
    <p:spTree>
      <p:nvGrpSpPr>
        <p:cNvPr id="1" name=""/>
        <p:cNvGrpSpPr/>
        <p:nvPr/>
      </p:nvGrpSpPr>
      <p:grpSpPr>
        <a:xfrm>
          <a:off x="0" y="0"/>
          <a:ext cx="0" cy="0"/>
          <a:chOff x="0" y="0"/>
          <a:chExt cx="0" cy="0"/>
        </a:xfrm>
      </p:grpSpPr>
      <p:pic>
        <p:nvPicPr>
          <p:cNvPr id="12" name="Picture 8">
            <a:extLst>
              <a:ext uri="{FF2B5EF4-FFF2-40B4-BE49-F238E27FC236}">
                <a16:creationId xmlns:a16="http://schemas.microsoft.com/office/drawing/2014/main" id="{59975444-3E35-39CE-88D2-0BB23E669E7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a:extLst>
              <a:ext uri="{FF2B5EF4-FFF2-40B4-BE49-F238E27FC236}">
                <a16:creationId xmlns:a16="http://schemas.microsoft.com/office/drawing/2014/main" id="{6081496B-F5F0-23E4-FDAC-CF0E1AC97E5B}"/>
              </a:ext>
            </a:extLst>
          </p:cNvPr>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14" name="Picture 13">
            <a:extLst>
              <a:ext uri="{FF2B5EF4-FFF2-40B4-BE49-F238E27FC236}">
                <a16:creationId xmlns:a16="http://schemas.microsoft.com/office/drawing/2014/main" id="{7F5DA689-C44F-D1E1-1C35-8EC9691D9DA5}"/>
              </a:ext>
            </a:extLst>
          </p:cNvPr>
          <p:cNvPicPr>
            <a:picLocks noChangeAspect="1"/>
          </p:cNvPicPr>
          <p:nvPr userDrawn="1"/>
        </p:nvPicPr>
        <p:blipFill>
          <a:blip cstate="print" r:embed="rId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15" name="Straight Connector 14">
            <a:extLst>
              <a:ext uri="{FF2B5EF4-FFF2-40B4-BE49-F238E27FC236}">
                <a16:creationId xmlns:a16="http://schemas.microsoft.com/office/drawing/2014/main" id="{30F97716-4B3E-CF97-12AF-202586D307C1}"/>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E9308E7-8945-4DBB-6208-192100A08C12}"/>
              </a:ext>
            </a:extLst>
          </p:cNvPr>
          <p:cNvSpPr txBox="1"/>
          <p:nvPr userDrawn="1"/>
        </p:nvSpPr>
        <p:spPr>
          <a:xfrm>
            <a:off x="2099153" y="667369"/>
            <a:ext cx="7741222"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Dự</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án</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Thúc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đẩy</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Tiết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kiệm</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năng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lượng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trong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các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ngành</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công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nghiệp</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Việt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Nam</a:t>
            </a:r>
            <a:endParaRPr b="1" dirty="0" i="1" lang="en-US" sz="1600">
              <a:solidFill>
                <a:srgbClr val="466DB0"/>
              </a:solidFill>
              <a:latin charset="0" panose="020B0604020202020204" pitchFamily="34" typeface="Arial"/>
              <a:ea charset="0" panose="020F0502020204030204" pitchFamily="34" typeface="Calibri"/>
              <a:cs charset="0" panose="020B0604020202020204" pitchFamily="34" typeface="Arial"/>
            </a:endParaRPr>
          </a:p>
        </p:txBody>
      </p:sp>
      <p:pic>
        <p:nvPicPr>
          <p:cNvPr id="17" name="Picture 16">
            <a:extLst>
              <a:ext uri="{FF2B5EF4-FFF2-40B4-BE49-F238E27FC236}">
                <a16:creationId xmlns:a16="http://schemas.microsoft.com/office/drawing/2014/main" id="{BA7833FA-1226-420C-743F-D5D230A41A0C}"/>
              </a:ext>
            </a:extLst>
          </p:cNvPr>
          <p:cNvPicPr>
            <a:picLocks noChangeAspect="1"/>
          </p:cNvPicPr>
          <p:nvPr userDrawn="1"/>
        </p:nvPicPr>
        <p:blipFill>
          <a:blip cstate="print" r:embed="rId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969179195"/>
      </p:ext>
    </p:extLst>
  </p:cSld>
  <p:clrMapOvr>
    <a:masterClrMapping/>
  </p:clrMapOvr>
  <p:transition/>
</p:sldLayout>
</file>

<file path=ppt/slideMasters/_rels/slideMaster1.xml.rels><?xml version="1.0" encoding="UTF-8" standalone="yes" ?><Relationships xmlns="http://schemas.openxmlformats.org/package/2006/relationships"><Relationship Id="rId8" Target="../slideLayouts/slideLayout8.xml" Type="http://schemas.openxmlformats.org/officeDocument/2006/relationships/slideLayout"/><Relationship Id="rId13" Target="../media/image2.png" Type="http://schemas.openxmlformats.org/officeDocument/2006/relationships/image"/><Relationship Id="rId3" Target="../slideLayouts/slideLayout3.xml" Type="http://schemas.openxmlformats.org/officeDocument/2006/relationships/slideLayout"/><Relationship Id="rId7" Target="../slideLayouts/slideLayout7.xml" Type="http://schemas.openxmlformats.org/officeDocument/2006/relationships/slideLayout"/><Relationship Id="rId12" Target="../media/image1.jpeg" Type="http://schemas.openxmlformats.org/officeDocument/2006/relationships/image"/><Relationship Id="rId2" Target="../slideLayouts/slideLayout2.xml" Type="http://schemas.openxmlformats.org/officeDocument/2006/relationships/slideLayout"/><Relationship Id="rId1" Target="../slideLayouts/slideLayout1.xml" Type="http://schemas.openxmlformats.org/officeDocument/2006/relationships/slideLayout"/><Relationship Id="rId6" Target="../slideLayouts/slideLayout6.xml" Type="http://schemas.openxmlformats.org/officeDocument/2006/relationships/slideLayout"/><Relationship Id="rId11" Target="../theme/theme1.xml" Type="http://schemas.openxmlformats.org/officeDocument/2006/relationships/theme"/><Relationship Id="rId5" Target="../slideLayouts/slideLayout5.xml" Type="http://schemas.openxmlformats.org/officeDocument/2006/relationships/slideLayout"/><Relationship Id="rId10" Target="../slideLayouts/slideLayout10.xml" Type="http://schemas.openxmlformats.org/officeDocument/2006/relationships/slideLayout"/><Relationship Id="rId4" Target="../slideLayouts/slideLayout4.xml" Type="http://schemas.openxmlformats.org/officeDocument/2006/relationships/slideLayout"/><Relationship Id="rId9" Target="../slideLayouts/slideLayout9.xml" Type="http://schemas.openxmlformats.org/officeDocument/2006/relationships/slideLayout"/><Relationship Id="rId14" Target="../media/image3.png" Type="http://schemas.openxmlformats.org/officeDocument/2006/relationships/image"/></Relationships>
</file>

<file path=ppt/slideMasters/slideMaster1.xml><?xml version="1.0" encoding="utf-8"?>
<p:sldMaster xmlns:p="http://schemas.openxmlformats.org/presentationml/2006/main" xmlns:a="http://schemas.openxmlformats.org/drawingml/2006/main" xmlns:r="http://schemas.openxmlformats.org/officeDocument/2006/relationships">
  <p:cSld name="simple-light-2">
    <p:bg>
      <p:bgPr>
        <a:solidFill>
          <a:schemeClr val="lt1"/>
        </a:solidFill>
        <a:effectLst/>
      </p:bgPr>
    </p:bg>
    <p:spTree>
      <p:nvGrpSpPr>
        <p:cNvPr id="1" name="Shape 5"/>
        <p:cNvGrpSpPr/>
        <p:nvPr/>
      </p:nvGrpSpPr>
      <p:grpSpPr>
        <a:xfrm>
          <a:off x="0" y="0"/>
          <a:ext cx="0" cy="0"/>
          <a:chOff x="0" y="0"/>
          <a:chExt cx="0" cy="0"/>
        </a:xfrm>
      </p:grpSpPr>
      <p:pic>
        <p:nvPicPr>
          <p:cNvPr id="2" name="Picture 8">
            <a:extLst>
              <a:ext uri="{FF2B5EF4-FFF2-40B4-BE49-F238E27FC236}">
                <a16:creationId xmlns:a16="http://schemas.microsoft.com/office/drawing/2014/main" id="{05840F95-8288-8DFF-0ACC-B5C23D67679F}"/>
              </a:ext>
            </a:extLst>
          </p:cNvPr>
          <p:cNvPicPr>
            <a:picLocks noChangeAspect="1"/>
          </p:cNvPicPr>
          <p:nvPr userDrawn="1"/>
        </p:nvPicPr>
        <p:blipFill rotWithShape="1">
          <a:blip r:embed="rId12">
            <a:extLst>
              <a:ext uri="{28A0092B-C50C-407E-A947-70E740481C1C}">
                <a14:useLocalDpi xmlns:a14="http://schemas.microsoft.com/office/drawing/2010/main" val="0"/>
              </a:ext>
            </a:extLst>
          </a:blip>
          <a:srcRect b="119" r="4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19286D9A-DCE9-1046-C0E3-6CFBF9E7D447}"/>
              </a:ext>
            </a:extLst>
          </p:cNvPr>
          <p:cNvSpPr/>
          <p:nvPr userDrawn="1"/>
        </p:nvSpPr>
        <p:spPr>
          <a:xfrm>
            <a:off x="0" y="-16364"/>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rtlCol="0"/>
          <a:lstStyle/>
          <a:p>
            <a:pPr algn="ctr"/>
            <a:endParaRPr lang="en-US"/>
          </a:p>
        </p:txBody>
      </p:sp>
      <p:pic>
        <p:nvPicPr>
          <p:cNvPr descr="A blue and green logo&#10;&#10;Description automatically generated" id="4" name="Picture 3">
            <a:extLst>
              <a:ext uri="{FF2B5EF4-FFF2-40B4-BE49-F238E27FC236}">
                <a16:creationId xmlns:a16="http://schemas.microsoft.com/office/drawing/2014/main" id="{68C57E01-CFB8-D87D-0EA3-396C7F4296FC}"/>
              </a:ext>
            </a:extLst>
          </p:cNvPr>
          <p:cNvPicPr>
            <a:picLocks noChangeAspect="1"/>
          </p:cNvPicPr>
          <p:nvPr userDrawn="1"/>
        </p:nvPicPr>
        <p:blipFill>
          <a:blip cstate="print" r:embed="rId13">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5" name="Straight Connector 4">
            <a:extLst>
              <a:ext uri="{FF2B5EF4-FFF2-40B4-BE49-F238E27FC236}">
                <a16:creationId xmlns:a16="http://schemas.microsoft.com/office/drawing/2014/main" id="{070A68A9-678C-7EC5-27D3-2303B3ABF5D8}"/>
              </a:ext>
            </a:extLst>
          </p:cNvPr>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456B88B-798C-4CEE-22DB-AF8E51D060CE}"/>
              </a:ext>
            </a:extLst>
          </p:cNvPr>
          <p:cNvSpPr txBox="1"/>
          <p:nvPr userDrawn="1"/>
        </p:nvSpPr>
        <p:spPr>
          <a:xfrm>
            <a:off x="2099153" y="667369"/>
            <a:ext cx="7741222" cy="338554"/>
          </a:xfrm>
          <a:prstGeom prst="rect">
            <a:avLst/>
          </a:prstGeom>
          <a:noFill/>
        </p:spPr>
        <p:txBody>
          <a:bodyPr rtlCol="0" wrap="none">
            <a:spAutoFit/>
          </a:bodyPr>
          <a:lstStyle/>
          <a:p>
            <a:r>
              <a:rPr b="1"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Dự</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án</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Thúc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đẩy</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Tiết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kiệm</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năng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lượng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trong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các</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ngành</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công</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nghiệp</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a:t>
            </a:r>
            <a:r>
              <a:rPr b="1" baseline="0" dirty="0" err="1" i="1" lang="en-US" sz="1600">
                <a:solidFill>
                  <a:srgbClr val="466DB0"/>
                </a:solidFill>
                <a:latin charset="0" panose="020B0604020202020204" pitchFamily="34" typeface="Arial"/>
                <a:ea charset="0" panose="020F0502020204030204" pitchFamily="34" typeface="Calibri"/>
                <a:cs charset="0" panose="020B0604020202020204" pitchFamily="34" typeface="Arial"/>
              </a:rPr>
              <a:t>Việt</a:t>
            </a:r>
            <a:r>
              <a:rPr b="1" baseline="0" dirty="0" i="1" lang="en-US" sz="1600">
                <a:solidFill>
                  <a:srgbClr val="466DB0"/>
                </a:solidFill>
                <a:latin charset="0" panose="020B0604020202020204" pitchFamily="34" typeface="Arial"/>
                <a:ea charset="0" panose="020F0502020204030204" pitchFamily="34" typeface="Calibri"/>
                <a:cs charset="0" panose="020B0604020202020204" pitchFamily="34" typeface="Arial"/>
              </a:rPr>
              <a:t> Nam</a:t>
            </a:r>
            <a:endParaRPr b="1" dirty="0" i="1" lang="en-US" sz="1600">
              <a:solidFill>
                <a:srgbClr val="466DB0"/>
              </a:solidFill>
              <a:latin charset="0" panose="020B0604020202020204" pitchFamily="34" typeface="Arial"/>
              <a:ea charset="0" panose="020F0502020204030204" pitchFamily="34" typeface="Calibri"/>
              <a:cs charset="0" panose="020B0604020202020204" pitchFamily="34" typeface="Arial"/>
            </a:endParaRPr>
          </a:p>
        </p:txBody>
      </p:sp>
      <p:pic>
        <p:nvPicPr>
          <p:cNvPr id="9" name="Picture 8">
            <a:extLst>
              <a:ext uri="{FF2B5EF4-FFF2-40B4-BE49-F238E27FC236}">
                <a16:creationId xmlns:a16="http://schemas.microsoft.com/office/drawing/2014/main" id="{D9B76E4C-5BD3-C6FC-51EF-90BC59BCCF1F}"/>
              </a:ext>
            </a:extLst>
          </p:cNvPr>
          <p:cNvPicPr>
            <a:picLocks noChangeAspect="1"/>
          </p:cNvPicPr>
          <p:nvPr userDrawn="1"/>
        </p:nvPicPr>
        <p:blipFill>
          <a:blip cstate="print" r:embed="rId14">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cSld>
  <p:clrMap accent1="accent1" accent2="accent2" accent3="accent3" accent4="accent4" accent5="accent5" accent6="accent6" bg1="lt1" bg2="dk2" folHlink="folHlink" hlink="hlink" tx1="dk1" tx2="lt2"/>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 id="2147483663" r:id="rId9"/>
    <p:sldLayoutId id="2147483664" r:id="rId10"/>
  </p:sldLayoutIdLst>
  <p:hf dt="0" ftr="0" hdr="0" sldNum="0"/>
  <p:txStyles>
    <p:title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867" u="none">
          <a:solidFill>
            <a:srgbClr val="000000"/>
          </a:solidFill>
          <a:latin charset="0" panose="020B0604020202020204" pitchFamily="34" typeface="Arial"/>
          <a:ea charset="0" panose="020B0604020202020204" pitchFamily="34" typeface="Arial"/>
          <a:cs charset="0" panose="020B0604020202020204" pitchFamily="34" typeface="Arial"/>
          <a:sym typeface="Arial"/>
        </a:defRPr>
      </a:lvl1pPr>
      <a:lvl2pPr algn="l" lvl="1"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9pPr>
    </p:titleStyle>
    <p:body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867" u="none">
          <a:solidFill>
            <a:srgbClr val="000000"/>
          </a:solidFill>
          <a:latin charset="0" panose="020B0604020202020204" pitchFamily="34" typeface="Arial"/>
          <a:ea charset="0" panose="020B0604020202020204" pitchFamily="34" typeface="Arial"/>
          <a:cs charset="0" panose="020B0604020202020204" pitchFamily="34" typeface="Arial"/>
          <a:sym typeface="Arial"/>
        </a:defRPr>
      </a:lvl1pPr>
      <a:lvl2pPr algn="l" lvl="1"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9pPr>
    </p:bodyStyle>
    <p:otherStyle>
      <a:defPPr algn="l" lvl="0" marR="0" rtl="0">
        <a:lnSpc>
          <a:spcPct val="100000"/>
        </a:lnSpc>
        <a:spcBef>
          <a:spcPts val="0"/>
        </a:spcBef>
        <a:spcAft>
          <a:spcPts val="0"/>
        </a:spcAft>
      </a:defPPr>
      <a:lvl1pPr algn="l" lvl="0"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1pPr>
      <a:lvl2pPr algn="l" lvl="1"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2pPr>
      <a:lvl3pPr algn="l" lvl="2"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3pPr>
      <a:lvl4pPr algn="l" lvl="3"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4pPr>
      <a:lvl5pPr algn="l" lvl="4"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5pPr>
      <a:lvl6pPr algn="l" lvl="5"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6pPr>
      <a:lvl7pPr algn="l" lvl="6"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7pPr>
      <a:lvl8pPr algn="l" lvl="7"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8pPr>
      <a:lvl9pPr algn="l" lvl="8" marR="0" rtl="0">
        <a:lnSpc>
          <a:spcPct val="100000"/>
        </a:lnSpc>
        <a:spcBef>
          <a:spcPts val="0"/>
        </a:spcBef>
        <a:spcAft>
          <a:spcPts val="0"/>
        </a:spcAft>
        <a:buClr>
          <a:srgbClr val="000000"/>
        </a:buClr>
        <a:buFont typeface="Arial"/>
        <a:defRPr b="0" cap="none" i="0" strike="noStrike" sz="1867" u="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http://loxoaytuynel.com/wp-content/uploads/2017/04/l%C3%B2-tr%E1%BA%A7n-b%E1%BA%B1ng-300x169.jpg" TargetMode="Externa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arget="../media/image20.jpeg" Type="http://schemas.openxmlformats.org/officeDocument/2006/relationships/image"/><Relationship Id="rId2" Target="../media/image19.jpeg" Type="http://schemas.openxmlformats.org/officeDocument/2006/relationships/image"/><Relationship Id="rId1" Target="../slideLayouts/slideLayout2.xml" Type="http://schemas.openxmlformats.org/officeDocument/2006/relationships/slideLayout"/></Relationships>
</file>

<file path=ppt/slides/_rels/slide24.xml.rels><?xml version="1.0" encoding="UTF-8" standalone="yes" ?><Relationships xmlns="http://schemas.openxmlformats.org/package/2006/relationships"><Relationship Id="rId3" Target="../media/image22.jpeg" Type="http://schemas.openxmlformats.org/officeDocument/2006/relationships/image"/><Relationship Id="rId2" Target="../media/image21.jpeg" Type="http://schemas.openxmlformats.org/officeDocument/2006/relationships/image"/><Relationship Id="rId1" Target="../slideLayouts/slideLayout2.xml" Type="http://schemas.openxmlformats.org/officeDocument/2006/relationships/slideLayout"/><Relationship Id="rId4" Target="../media/image23.jpeg" Type="http://schemas.openxmlformats.org/officeDocument/2006/relationships/image"/></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arget="../media/image25.jpeg" Type="http://schemas.openxmlformats.org/officeDocument/2006/relationships/image"/><Relationship Id="rId2" Target="../media/image24.jpeg" Type="http://schemas.openxmlformats.org/officeDocument/2006/relationships/image"/><Relationship Id="rId1" Target="../slideLayouts/slideLayout10.xml" Type="http://schemas.openxmlformats.org/officeDocument/2006/relationships/slideLayout"/><Relationship Id="rId4" Target="../media/image26.jpeg" Type="http://schemas.openxmlformats.org/officeDocument/2006/relationships/image"/></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arget="../media/image28.png" Type="http://schemas.openxmlformats.org/officeDocument/2006/relationships/image"/><Relationship Id="rId2" Target="../media/image27.jpeg" Type="http://schemas.openxmlformats.org/officeDocument/2006/relationships/image"/><Relationship Id="rId1" Target="../slideLayouts/slideLayout2.xml" Type="http://schemas.openxmlformats.org/officeDocument/2006/relationships/slideLayout"/></Relationships>
</file>

<file path=ppt/slides/_rels/slide35.xml.rels><?xml version="1.0" encoding="UTF-8" standalone="yes" ?><Relationships xmlns="http://schemas.openxmlformats.org/package/2006/relationships"><Relationship Id="rId2" Target="../media/image29.jpeg" Type="http://schemas.openxmlformats.org/officeDocument/2006/relationships/image"/><Relationship Id="rId1" Target="../slideLayouts/slideLayout2.xml" Type="http://schemas.openxmlformats.org/officeDocument/2006/relationships/slideLayout"/></Relationships>
</file>

<file path=ppt/slides/_rels/slide36.xml.rels><?xml version="1.0" encoding="UTF-8" standalone="yes" ?><Relationships xmlns="http://schemas.openxmlformats.org/package/2006/relationships"><Relationship Id="rId3" Target="../media/image31.jpeg" Type="http://schemas.openxmlformats.org/officeDocument/2006/relationships/image"/><Relationship Id="rId2" Target="../media/image30.jpeg" Type="http://schemas.openxmlformats.org/officeDocument/2006/relationships/image"/><Relationship Id="rId1" Target="../slideLayouts/slideLayout2.xml" Type="http://schemas.openxmlformats.org/officeDocument/2006/relationships/slideLayout"/></Relationships>
</file>

<file path=ppt/slides/_rels/slide37.xml.rels><?xml version="1.0" encoding="UTF-8" standalone="yes" ?><Relationships xmlns="http://schemas.openxmlformats.org/package/2006/relationships"><Relationship Id="rId3" Target="../media/image33.png" Type="http://schemas.openxmlformats.org/officeDocument/2006/relationships/image"/><Relationship Id="rId2" Target="../media/image32.jpeg" Type="http://schemas.openxmlformats.org/officeDocument/2006/relationships/image"/><Relationship Id="rId1" Target="../slideLayouts/slideLayout2.xml" Type="http://schemas.openxmlformats.org/officeDocument/2006/relationships/slideLayout"/></Relationships>
</file>

<file path=ppt/slides/_rels/slide38.xml.rels><?xml version="1.0" encoding="UTF-8" standalone="yes" ?><Relationships xmlns="http://schemas.openxmlformats.org/package/2006/relationships"><Relationship Id="rId3" Target="../media/image35.jpeg" Type="http://schemas.openxmlformats.org/officeDocument/2006/relationships/image"/><Relationship Id="rId2" Target="../media/image34.jpeg" Type="http://schemas.openxmlformats.org/officeDocument/2006/relationships/image"/><Relationship Id="rId1" Target="../slideLayouts/slideLayout2.xml" Type="http://schemas.openxmlformats.org/officeDocument/2006/relationships/slideLayout"/></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arget="../media/image37.jpeg" Type="http://schemas.openxmlformats.org/officeDocument/2006/relationships/image"/><Relationship Id="rId2" Target="../media/image36.jpeg" Type="http://schemas.openxmlformats.org/officeDocument/2006/relationships/image"/><Relationship Id="rId1" Target="../slideLayouts/slideLayout2.xml" Type="http://schemas.openxmlformats.org/officeDocument/2006/relationships/slideLayout"/><Relationship Id="rId5" Target="../media/image39.jpeg" Type="http://schemas.openxmlformats.org/officeDocument/2006/relationships/image"/><Relationship Id="rId4" Target="../media/image38.jpeg" Type="http://schemas.openxmlformats.org/officeDocument/2006/relationships/image"/></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arget="../charts/chart1.xml" Type="http://schemas.openxmlformats.org/officeDocument/2006/relationships/chart"/><Relationship Id="rId2" Target="../media/image13.jpeg" Type="http://schemas.openxmlformats.org/officeDocument/2006/relationships/image"/><Relationship Id="rId1" Target="../slideLayouts/slideLayout2.xml" Type="http://schemas.openxmlformats.org/officeDocument/2006/relationships/slideLayout"/></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3" name="Subtitle 2">
            <a:extLst>
              <a:ext uri="{FF2B5EF4-FFF2-40B4-BE49-F238E27FC236}">
                <a16:creationId xmlns:a16="http://schemas.microsoft.com/office/drawing/2014/main" id="{CF8BC7D1-17D2-7144-7D21-58C10DB2CDEE}"/>
              </a:ext>
            </a:extLst>
          </p:cNvPr>
          <p:cNvSpPr>
            <a:spLocks noGrp="1"/>
          </p:cNvSpPr>
          <p:nvPr>
            <p:ph type="subTitle" idx="4294967295"/>
          </p:nvPr>
        </p:nvSpPr>
        <p:spPr>
          <a:xfrm>
            <a:off x="878305" y="4102769"/>
            <a:ext cx="9798319" cy="469200"/>
          </a:xfrm>
          <a:prstGeom prst="rect">
            <a:avLst/>
          </a:prstGeom>
        </p:spPr>
        <p:txBody>
          <a:bodyPr>
            <a:normAutofit lnSpcReduction="10000"/>
          </a:bodyPr>
          <a:lstStyle/>
          <a:p>
            <a:pPr marL="0" indent="0" algn="ctr">
              <a:spcAft>
                <a:spcPts val="800"/>
              </a:spcAft>
              <a:buNone/>
            </a:pPr>
            <a:r>
              <a:rPr lang="vi-VN" sz="2000" b="1" u="sng" dirty="0">
                <a:solidFill>
                  <a:schemeClr val="accent1">
                    <a:lumMod val="50000"/>
                  </a:schemeClr>
                </a:solidFill>
                <a:latin typeface="Arial" panose="020B0604020202020204" pitchFamily="34" charset="0"/>
                <a:cs typeface="Arial" panose="020B0604020202020204" pitchFamily="34" charset="0"/>
              </a:rPr>
              <a:t>Module 4.5</a:t>
            </a:r>
            <a:r>
              <a:rPr lang="vi-VN" sz="2000" u="sng" dirty="0">
                <a:solidFill>
                  <a:schemeClr val="accent1">
                    <a:lumMod val="50000"/>
                  </a:schemeClr>
                </a:solidFill>
                <a:latin typeface="Arial" panose="020B0604020202020204" pitchFamily="34" charset="0"/>
                <a:cs typeface="Arial" panose="020B0604020202020204" pitchFamily="34" charset="0"/>
              </a:rPr>
              <a:t>. </a:t>
            </a:r>
            <a:r>
              <a:rPr lang="vi-VN" sz="2000" b="1" dirty="0">
                <a:solidFill>
                  <a:schemeClr val="accent1">
                    <a:lumMod val="50000"/>
                  </a:schemeClr>
                </a:solidFill>
                <a:latin typeface="Arial" panose="020B0604020202020204" pitchFamily="34" charset="0"/>
                <a:cs typeface="Arial" panose="020B0604020202020204" pitchFamily="34" charset="0"/>
              </a:rPr>
              <a:t>Thực trạng, tiềm năng TKNL trong </a:t>
            </a:r>
            <a:r>
              <a:rPr lang="en-US" altLang="ko-KR" sz="2000" b="1" dirty="0" err="1">
                <a:solidFill>
                  <a:srgbClr val="0070C0"/>
                </a:solidFill>
                <a:latin typeface="Arial" panose="020B0604020202020204" pitchFamily="34" charset="0"/>
                <a:cs typeface="Arial" pitchFamily="34" charset="0"/>
              </a:rPr>
              <a:t>Ngành</a:t>
            </a:r>
            <a:r>
              <a:rPr lang="en-US" altLang="ko-KR" sz="2000" b="1" dirty="0">
                <a:solidFill>
                  <a:srgbClr val="0070C0"/>
                </a:solidFill>
                <a:latin typeface="Arial" panose="020B0604020202020204" pitchFamily="34" charset="0"/>
                <a:cs typeface="Arial" pitchFamily="34" charset="0"/>
              </a:rPr>
              <a:t> </a:t>
            </a:r>
            <a:r>
              <a:rPr lang="en-US" altLang="ko-KR" sz="2000" b="1" dirty="0" err="1">
                <a:solidFill>
                  <a:srgbClr val="0070C0"/>
                </a:solidFill>
                <a:latin typeface="Arial" panose="020B0604020202020204" pitchFamily="34" charset="0"/>
                <a:cs typeface="Arial" pitchFamily="34" charset="0"/>
              </a:rPr>
              <a:t>Gạch</a:t>
            </a:r>
            <a:r>
              <a:rPr lang="en-US" altLang="ko-KR" sz="2000" b="1" dirty="0">
                <a:solidFill>
                  <a:srgbClr val="0070C0"/>
                </a:solidFill>
                <a:latin typeface="Arial" panose="020B0604020202020204" pitchFamily="34" charset="0"/>
                <a:cs typeface="Arial" pitchFamily="34" charset="0"/>
              </a:rPr>
              <a:t> </a:t>
            </a:r>
            <a:r>
              <a:rPr lang="en-US" altLang="ko-KR" sz="2000" b="1" dirty="0" err="1">
                <a:solidFill>
                  <a:srgbClr val="0070C0"/>
                </a:solidFill>
                <a:latin typeface="Arial" panose="020B0604020202020204" pitchFamily="34" charset="0"/>
                <a:cs typeface="Arial" pitchFamily="34" charset="0"/>
              </a:rPr>
              <a:t>và</a:t>
            </a:r>
            <a:r>
              <a:rPr lang="en-US" altLang="ko-KR" sz="2000" b="1" dirty="0">
                <a:solidFill>
                  <a:srgbClr val="0070C0"/>
                </a:solidFill>
                <a:latin typeface="Arial" panose="020B0604020202020204" pitchFamily="34" charset="0"/>
                <a:cs typeface="Arial" pitchFamily="34" charset="0"/>
              </a:rPr>
              <a:t> </a:t>
            </a:r>
            <a:r>
              <a:rPr lang="en-US" altLang="ko-KR" sz="2000" b="1" dirty="0" err="1">
                <a:solidFill>
                  <a:srgbClr val="0070C0"/>
                </a:solidFill>
                <a:latin typeface="Arial" panose="020B0604020202020204" pitchFamily="34" charset="0"/>
                <a:cs typeface="Arial" pitchFamily="34" charset="0"/>
              </a:rPr>
              <a:t>Gốm</a:t>
            </a:r>
            <a:endParaRPr lang="ko-KR" altLang="en-US" sz="2000" b="1" dirty="0">
              <a:solidFill>
                <a:srgbClr val="0070C0"/>
              </a:solidFill>
              <a:latin typeface="Arial" panose="020B0604020202020204" pitchFamily="34" charset="0"/>
              <a:cs typeface="Arial" pitchFamily="34" charset="0"/>
            </a:endParaRPr>
          </a:p>
          <a:p>
            <a:pPr marL="0" indent="0" algn="ctr">
              <a:buNone/>
            </a:pPr>
            <a:endParaRPr lang="en-VN" sz="2000" b="1" dirty="0">
              <a:solidFill>
                <a:schemeClr val="accent1">
                  <a:lumMod val="50000"/>
                </a:schemeClr>
              </a:solidFill>
              <a:latin typeface="Arial" panose="020B0604020202020204" pitchFamily="34" charset="0"/>
              <a:cs typeface="Arial" panose="020B0604020202020204" pitchFamily="34" charset="0"/>
            </a:endParaRPr>
          </a:p>
        </p:txBody>
      </p:sp>
      <p:sp>
        <p:nvSpPr>
          <p:cNvPr id="6" name="Google Shape;46;p15">
            <a:extLst>
              <a:ext uri="{FF2B5EF4-FFF2-40B4-BE49-F238E27FC236}">
                <a16:creationId xmlns:a16="http://schemas.microsoft.com/office/drawing/2014/main" id="{FC81B3B6-5993-7BD6-AC65-0A5E8C6AA70F}"/>
              </a:ext>
            </a:extLst>
          </p:cNvPr>
          <p:cNvSpPr txBox="1">
            <a:spLocks noGrp="1"/>
          </p:cNvSpPr>
          <p:nvPr>
            <p:ph type="ctrTitle" idx="4294967295"/>
          </p:nvPr>
        </p:nvSpPr>
        <p:spPr>
          <a:xfrm>
            <a:off x="1427746" y="2841931"/>
            <a:ext cx="9926053" cy="621925"/>
          </a:xfrm>
          <a:prstGeom prst="rect">
            <a:avLst/>
          </a:prstGeom>
        </p:spPr>
        <p:txBody>
          <a:bodyPr spcFirstLastPara="1" wrap="square" lIns="121900" tIns="121900" rIns="121900" bIns="121900" anchor="ctr" anchorCtr="0">
            <a:noAutofit/>
          </a:bodyPr>
          <a:lstStyle/>
          <a:p>
            <a:pPr algn="ctr"/>
            <a:r>
              <a:rPr lang="en-US" sz="2800" b="1" dirty="0">
                <a:solidFill>
                  <a:schemeClr val="accent1">
                    <a:lumMod val="50000"/>
                  </a:schemeClr>
                </a:solidFill>
                <a:latin typeface="Arial" panose="020B0604020202020204" pitchFamily="34" charset="0"/>
                <a:cs typeface="Arial" panose="020B0604020202020204" pitchFamily="34" charset="0"/>
              </a:rPr>
              <a:t>KHÓA </a:t>
            </a:r>
            <a:r>
              <a:rPr lang="en" sz="2800" b="1" dirty="0">
                <a:solidFill>
                  <a:schemeClr val="accent1">
                    <a:lumMod val="50000"/>
                  </a:schemeClr>
                </a:solidFill>
                <a:latin typeface="Arial" panose="020B0604020202020204" pitchFamily="34" charset="0"/>
                <a:cs typeface="Arial" panose="020B0604020202020204" pitchFamily="34" charset="0"/>
              </a:rPr>
              <a:t>TẬP HUẤN CHO DOANH NGHIỆP CÔNG NGHIỆP</a:t>
            </a:r>
            <a:endParaRPr sz="2800" b="1" dirty="0">
              <a:solidFill>
                <a:schemeClr val="accent1">
                  <a:lumMod val="50000"/>
                </a:schemeClr>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2A49F0F0-F661-C33E-4406-55E494A7BC45}"/>
              </a:ext>
            </a:extLst>
          </p:cNvPr>
          <p:cNvSpPr txBox="1"/>
          <p:nvPr/>
        </p:nvSpPr>
        <p:spPr>
          <a:xfrm>
            <a:off x="1624264" y="3489465"/>
            <a:ext cx="5642812" cy="400110"/>
          </a:xfrm>
          <a:prstGeom prst="rect">
            <a:avLst/>
          </a:prstGeom>
          <a:noFill/>
        </p:spPr>
        <p:txBody>
          <a:bodyPr wrap="square" rtlCol="0" anchor="ctr">
            <a:spAutoFit/>
          </a:bodyPr>
          <a:lstStyle/>
          <a:p>
            <a:r>
              <a:rPr lang="en-US" altLang="ko-KR" sz="2000" b="1" dirty="0" err="1">
                <a:solidFill>
                  <a:srgbClr val="0070C0"/>
                </a:solidFill>
                <a:cs typeface="Arial" pitchFamily="34" charset="0"/>
              </a:rPr>
              <a:t>Đối</a:t>
            </a:r>
            <a:r>
              <a:rPr lang="en-US" altLang="ko-KR" sz="2000" b="1" dirty="0">
                <a:solidFill>
                  <a:srgbClr val="0070C0"/>
                </a:solidFill>
                <a:cs typeface="Arial" pitchFamily="34" charset="0"/>
              </a:rPr>
              <a:t> t</a:t>
            </a:r>
            <a:r>
              <a:rPr lang="vi-VN" altLang="ko-KR" sz="2000" b="1" dirty="0">
                <a:solidFill>
                  <a:srgbClr val="0070C0"/>
                </a:solidFill>
                <a:cs typeface="Arial" pitchFamily="34" charset="0"/>
              </a:rPr>
              <a:t>ư</a:t>
            </a:r>
            <a:r>
              <a:rPr lang="en-US" altLang="ko-KR" sz="2000" b="1" dirty="0" err="1">
                <a:solidFill>
                  <a:srgbClr val="0070C0"/>
                </a:solidFill>
                <a:cs typeface="Arial" pitchFamily="34" charset="0"/>
              </a:rPr>
              <a:t>ợng</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Cán</a:t>
            </a:r>
            <a:r>
              <a:rPr lang="en-US" altLang="ko-KR" sz="2000" b="1" dirty="0">
                <a:solidFill>
                  <a:srgbClr val="0070C0"/>
                </a:solidFill>
                <a:cs typeface="Arial" pitchFamily="34" charset="0"/>
              </a:rPr>
              <a:t> bộ kỹ thuật</a:t>
            </a:r>
            <a:endParaRPr lang="ko-KR" altLang="en-US" sz="2000" b="1" dirty="0">
              <a:solidFill>
                <a:srgbClr val="0070C0"/>
              </a:solidFill>
              <a:cs typeface="Arial" pitchFamily="34" charset="0"/>
            </a:endParaRPr>
          </a:p>
        </p:txBody>
      </p:sp>
      <p:sp>
        <p:nvSpPr>
          <p:cNvPr id="4" name="Subtitle 2">
            <a:extLst>
              <a:ext uri="{FF2B5EF4-FFF2-40B4-BE49-F238E27FC236}">
                <a16:creationId xmlns:a16="http://schemas.microsoft.com/office/drawing/2014/main" id="{AC1D059A-585B-966B-BEE4-BD8AAC8F116F}"/>
              </a:ext>
            </a:extLst>
          </p:cNvPr>
          <p:cNvSpPr>
            <a:spLocks noGrp="1"/>
          </p:cNvSpPr>
          <p:nvPr>
            <p:ph type="subTitle" idx="1" hasCustomPrompt="1"/>
          </p:nvPr>
        </p:nvSpPr>
        <p:spPr>
          <a:xfrm>
            <a:off x="757989" y="1588168"/>
            <a:ext cx="10595812" cy="1040569"/>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Tree>
    <p:extLst>
      <p:ext uri="{BB962C8B-B14F-4D97-AF65-F5344CB8AC3E}">
        <p14:creationId xmlns:p14="http://schemas.microsoft.com/office/powerpoint/2010/main" val="2826252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idx="4294967295"/>
          </p:nvPr>
        </p:nvSpPr>
        <p:spPr>
          <a:xfrm>
            <a:off x="609600" y="1117044"/>
            <a:ext cx="10972800" cy="495200"/>
          </a:xfrm>
          <a:prstGeom prst="rect">
            <a:avLst/>
          </a:prstGeom>
        </p:spPr>
        <p:txBody>
          <a:bodyPr>
            <a:noAutofit/>
          </a:bodyPr>
          <a:lstStyle/>
          <a:p>
            <a:pPr algn="ctr"/>
            <a:r>
              <a:rPr lang="vi-VN" b="1" dirty="0">
                <a:solidFill>
                  <a:schemeClr val="accent1">
                    <a:lumMod val="50000"/>
                  </a:schemeClr>
                </a:solidFill>
                <a:latin typeface="Arial" panose="020B0604020202020204" pitchFamily="34" charset="0"/>
                <a:cs typeface="Arial" panose="020B0604020202020204" pitchFamily="34" charset="0"/>
              </a:rPr>
              <a:t>Nguyên nhân tiêu thụ năng lượng cao</a:t>
            </a:r>
            <a:endParaRPr lang="en-US" b="1" dirty="0">
              <a:solidFill>
                <a:schemeClr val="accent1">
                  <a:lumMod val="50000"/>
                </a:schemeClr>
              </a:solidFill>
              <a:latin typeface="Arial" panose="020B0604020202020204" pitchFamily="34" charset="0"/>
              <a:cs typeface="Arial" panose="020B0604020202020204" pitchFamily="34" charset="0"/>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4294967295"/>
          </p:nvPr>
        </p:nvSpPr>
        <p:spPr bwMode="auto">
          <a:xfrm>
            <a:off x="609600" y="1493639"/>
            <a:ext cx="11084119"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vi-VN" altLang="en-US" sz="1600" b="1" dirty="0">
                <a:solidFill>
                  <a:schemeClr val="tx1"/>
                </a:solidFill>
                <a:latin typeface="Arial" panose="020B0604020202020204" pitchFamily="34" charset="0"/>
                <a:cs typeface="Arial" panose="020B0604020202020204" pitchFamily="34" charset="0"/>
              </a:rPr>
              <a:t>Công nghệ lạc hậu: </a:t>
            </a:r>
            <a:r>
              <a:rPr lang="vi-VN" altLang="en-US" sz="1600" dirty="0">
                <a:solidFill>
                  <a:schemeClr val="tx1"/>
                </a:solidFill>
                <a:latin typeface="Arial" panose="020B0604020202020204" pitchFamily="34" charset="0"/>
                <a:cs typeface="Arial" panose="020B0604020202020204" pitchFamily="34" charset="0"/>
              </a:rPr>
              <a:t>Nhiều doanh nghiệp vẫn sử dụng công nghệ cũ, tiêu tốn nhiều năng lượng và gây ô nhiễm môi trường. Trong sản xuất gạch, có rất nhiều lò nung Hoffmann dưới dạng Công nghệ Trung Quốc tiêu tốn nhiều năng lượng để sản xuất gạch. Lò hầm cũ với đường hầm hẹp cũng cho chất lượng gạch thấp cũng như tiêu thụ than cao</a:t>
            </a:r>
            <a:r>
              <a:rPr lang="vi-VN" altLang="en-US" sz="1600" b="1" dirty="0">
                <a:solidFill>
                  <a:schemeClr val="tx1"/>
                </a:solidFill>
                <a:latin typeface="Arial" panose="020B0604020202020204" pitchFamily="34" charset="0"/>
                <a:cs typeface="Arial" panose="020B0604020202020204" pitchFamily="34" charset="0"/>
              </a:rPr>
              <a:t>
Thiếu đầu tư đổi mới sáng tạo: </a:t>
            </a:r>
            <a:r>
              <a:rPr lang="vi-VN" altLang="en-US" sz="1600" dirty="0">
                <a:solidFill>
                  <a:schemeClr val="tx1"/>
                </a:solidFill>
                <a:latin typeface="Arial" panose="020B0604020202020204" pitchFamily="34" charset="0"/>
                <a:cs typeface="Arial" panose="020B0604020202020204" pitchFamily="34" charset="0"/>
              </a:rPr>
              <a:t>Không đủ vốn và động lực đầu tư thiết bị và công nghệ tiết kiệm năng lượng. Có một năng lượng đáng kể có thể được tiết kiệm bằng cách tối ưu hóa quá trình nung trong lò. Các cơ hội thu hồi nhiệt thải vẫn tồn tại trong nhiều lò nun</a:t>
            </a:r>
            <a:r>
              <a:rPr lang="vi-VN" altLang="en-US" sz="1600" b="1" dirty="0">
                <a:solidFill>
                  <a:schemeClr val="tx1"/>
                </a:solidFill>
                <a:latin typeface="Arial" panose="020B0604020202020204" pitchFamily="34" charset="0"/>
                <a:cs typeface="Arial" panose="020B0604020202020204" pitchFamily="34" charset="0"/>
              </a:rPr>
              <a:t>g. 
Nhận thức về hiệu quả năng lượng thấp: </a:t>
            </a:r>
            <a:r>
              <a:rPr lang="vi-VN" altLang="en-US" sz="1600" dirty="0">
                <a:solidFill>
                  <a:schemeClr val="tx1"/>
                </a:solidFill>
                <a:latin typeface="Arial" panose="020B0604020202020204" pitchFamily="34" charset="0"/>
                <a:cs typeface="Arial" panose="020B0604020202020204" pitchFamily="34" charset="0"/>
              </a:rPr>
              <a:t>Các doanh nghiệp gạch và gốm chưa ưu tiên các biện pháp tiết kiệm năng lượng trong quy trình sản xuất của mình. Giá năng lượng vẫn chấp nhận được đối với công nghệ hiệu suất thấp. Nhận thức về cơ hội tiết kiệm năng lượng chưa cao</a:t>
            </a:r>
            <a:r>
              <a:rPr lang="en-US" altLang="en-US" sz="1600" dirty="0">
                <a:solidFill>
                  <a:schemeClr val="tx1"/>
                </a:solidFill>
                <a:latin typeface="Arial" panose="020B0604020202020204" pitchFamily="34" charset="0"/>
                <a:cs typeface="Arial" panose="020B0604020202020204" pitchFamily="34" charset="0"/>
              </a:rPr>
              <a:t>. </a:t>
            </a:r>
            <a:endParaRPr lang="vi-VN" altLang="en-US"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62236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idx="4294967295"/>
          </p:nvPr>
        </p:nvSpPr>
        <p:spPr>
          <a:xfrm>
            <a:off x="560173" y="1240612"/>
            <a:ext cx="10972800" cy="495200"/>
          </a:xfrm>
          <a:prstGeom prst="rect">
            <a:avLst/>
          </a:prstGeom>
        </p:spPr>
        <p:txBody>
          <a:bodyPr>
            <a:noAutofit/>
          </a:bodyPr>
          <a:lstStyle/>
          <a:p>
            <a:pPr algn="ctr"/>
            <a:r>
              <a:rPr lang="vi-VN" b="1" dirty="0">
                <a:solidFill>
                  <a:schemeClr val="accent1">
                    <a:lumMod val="50000"/>
                  </a:schemeClr>
                </a:solidFill>
                <a:latin typeface="Arial" panose="020B0604020202020204" pitchFamily="34" charset="0"/>
                <a:cs typeface="Arial" panose="020B0604020202020204" pitchFamily="34" charset="0"/>
              </a:rPr>
              <a:t>Những thách thức trong quản lý và SDNL</a:t>
            </a:r>
            <a:endParaRPr lang="en-US" b="1" dirty="0">
              <a:solidFill>
                <a:schemeClr val="accent1">
                  <a:lumMod val="50000"/>
                </a:schemeClr>
              </a:solidFill>
              <a:latin typeface="Arial" panose="020B0604020202020204" pitchFamily="34" charset="0"/>
              <a:cs typeface="Arial" panose="020B0604020202020204" pitchFamily="34" charset="0"/>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4294967295"/>
          </p:nvPr>
        </p:nvSpPr>
        <p:spPr bwMode="auto">
          <a:xfrm>
            <a:off x="560173" y="1877274"/>
            <a:ext cx="10861481" cy="364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vi-VN" altLang="en-US" sz="1800" b="1" dirty="0">
                <a:solidFill>
                  <a:schemeClr val="tx1"/>
                </a:solidFill>
                <a:latin typeface="Arial" panose="020B0604020202020204" pitchFamily="34" charset="0"/>
                <a:cs typeface="Arial" panose="020B0604020202020204" pitchFamily="34" charset="0"/>
              </a:rPr>
              <a:t>Thách thức công nghệ: </a:t>
            </a:r>
            <a:r>
              <a:rPr lang="vi-VN" altLang="en-US" sz="1800" dirty="0">
                <a:solidFill>
                  <a:schemeClr val="tx1"/>
                </a:solidFill>
                <a:latin typeface="Arial" panose="020B0604020202020204" pitchFamily="34" charset="0"/>
                <a:cs typeface="Arial" panose="020B0604020202020204" pitchFamily="34" charset="0"/>
              </a:rPr>
              <a:t>Các doanh nghiệp gạch và gốm sử dụng công nghệ lạc hậu, dẫn đến hiệu suất năng lượng thấp và ô nhiễm môi trường</a:t>
            </a:r>
            <a:r>
              <a:rPr lang="vi-VN" altLang="en-US" sz="1800" b="1" dirty="0">
                <a:solidFill>
                  <a:schemeClr val="tx1"/>
                </a:solidFill>
                <a:latin typeface="Arial" panose="020B0604020202020204" pitchFamily="34" charset="0"/>
                <a:cs typeface="Arial" panose="020B0604020202020204" pitchFamily="34" charset="0"/>
              </a:rPr>
              <a:t>.
Thách thức về chi phí: </a:t>
            </a:r>
            <a:r>
              <a:rPr lang="vi-VN" altLang="en-US" sz="1800" dirty="0">
                <a:solidFill>
                  <a:schemeClr val="tx1"/>
                </a:solidFill>
                <a:latin typeface="Arial" panose="020B0604020202020204" pitchFamily="34" charset="0"/>
                <a:cs typeface="Arial" panose="020B0604020202020204" pitchFamily="34" charset="0"/>
              </a:rPr>
              <a:t>Chi phí đầu tư ban đầu cho các công nghệ tiết kiệm năng lượng cao khiến nhiều doanh nghiệp ngần ngại thực hiện thay đổi</a:t>
            </a:r>
            <a:r>
              <a:rPr lang="vi-VN" altLang="en-US" sz="1800" b="1" dirty="0">
                <a:solidFill>
                  <a:schemeClr val="tx1"/>
                </a:solidFill>
                <a:latin typeface="Arial" panose="020B0604020202020204" pitchFamily="34" charset="0"/>
                <a:cs typeface="Arial" panose="020B0604020202020204" pitchFamily="34" charset="0"/>
              </a:rPr>
              <a:t>.
Thiếu các chính sách hỗ trợ mạnh mẽ:</a:t>
            </a:r>
            <a:r>
              <a:rPr lang="vi-VN" altLang="en-US" sz="1800" dirty="0">
                <a:solidFill>
                  <a:schemeClr val="tx1"/>
                </a:solidFill>
                <a:latin typeface="Arial" panose="020B0604020202020204" pitchFamily="34" charset="0"/>
                <a:cs typeface="Arial" panose="020B0604020202020204" pitchFamily="34" charset="0"/>
              </a:rPr>
              <a:t> Mặc dù có những chính sách khuyến khích sử dụng năng lượng hiệu quả, nhưng chúng vẫn chưa đủ hiệu quả để thúc đẩy việc áp dụng rộng rãi các biện pháp tiết kiệm năng lượng trong các doanh nghiệp gạch và gốm sứ</a:t>
            </a:r>
            <a:r>
              <a:rPr lang="en-US" altLang="en-US" sz="1800"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517343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idx="4294967295"/>
          </p:nvPr>
        </p:nvSpPr>
        <p:spPr>
          <a:xfrm>
            <a:off x="665259" y="1203542"/>
            <a:ext cx="10972800" cy="495200"/>
          </a:xfrm>
          <a:prstGeom prst="rect">
            <a:avLst/>
          </a:prstGeom>
        </p:spPr>
        <p:txBody>
          <a:bodyPr>
            <a:noAutofit/>
          </a:bodyPr>
          <a:lstStyle/>
          <a:p>
            <a:pPr algn="ctr"/>
            <a:r>
              <a:rPr lang="vi-VN" b="1" dirty="0">
                <a:solidFill>
                  <a:schemeClr val="accent1">
                    <a:lumMod val="50000"/>
                  </a:schemeClr>
                </a:solidFill>
                <a:latin typeface="Arial" panose="020B0604020202020204" pitchFamily="34" charset="0"/>
                <a:cs typeface="Arial" panose="020B0604020202020204" pitchFamily="34" charset="0"/>
              </a:rPr>
              <a:t>Xu hướng phát triển bền vững trong công nghiệp</a:t>
            </a:r>
            <a:endParaRPr lang="en-US" b="1" dirty="0">
              <a:solidFill>
                <a:schemeClr val="accent1">
                  <a:lumMod val="50000"/>
                </a:schemeClr>
              </a:solidFill>
              <a:latin typeface="Arial" panose="020B0604020202020204" pitchFamily="34" charset="0"/>
              <a:cs typeface="Arial" panose="020B0604020202020204" pitchFamily="34" charset="0"/>
            </a:endParaRP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4294967295"/>
          </p:nvPr>
        </p:nvSpPr>
        <p:spPr bwMode="auto">
          <a:xfrm>
            <a:off x="665259" y="1859540"/>
            <a:ext cx="10861481" cy="4267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vi-VN" altLang="en-US" sz="1600" b="1" dirty="0">
                <a:solidFill>
                  <a:schemeClr val="tx1"/>
                </a:solidFill>
                <a:latin typeface="Arial" panose="020B0604020202020204" pitchFamily="34" charset="0"/>
                <a:cs typeface="Arial" panose="020B0604020202020204" pitchFamily="34" charset="0"/>
              </a:rPr>
              <a:t>Công nghiệp xanh: </a:t>
            </a:r>
            <a:r>
              <a:rPr lang="vi-VN" altLang="en-US" sz="1600" dirty="0">
                <a:solidFill>
                  <a:schemeClr val="tx1"/>
                </a:solidFill>
                <a:latin typeface="Arial" panose="020B0604020202020204" pitchFamily="34" charset="0"/>
                <a:cs typeface="Arial" panose="020B0604020202020204" pitchFamily="34" charset="0"/>
              </a:rPr>
              <a:t>Các doanh nghiệp đang dần quan tâm hơn đến việc sử dụng năng lượng tái tạo và phát triển sản xuất bền vững</a:t>
            </a:r>
            <a:r>
              <a:rPr lang="vi-VN" altLang="en-US" sz="1600" b="1" dirty="0">
                <a:solidFill>
                  <a:schemeClr val="tx1"/>
                </a:solidFill>
                <a:latin typeface="Arial" panose="020B0604020202020204" pitchFamily="34" charset="0"/>
                <a:cs typeface="Arial" panose="020B0604020202020204" pitchFamily="34" charset="0"/>
              </a:rPr>
              <a:t>.
Xu hướng giảm chi phí năng lượng: </a:t>
            </a:r>
            <a:r>
              <a:rPr lang="vi-VN" altLang="en-US" sz="1600" dirty="0">
                <a:solidFill>
                  <a:schemeClr val="tx1"/>
                </a:solidFill>
                <a:latin typeface="Arial" panose="020B0604020202020204" pitchFamily="34" charset="0"/>
                <a:cs typeface="Arial" panose="020B0604020202020204" pitchFamily="34" charset="0"/>
              </a:rPr>
              <a:t>Nhìn chung, các doanh nghiệp gạch gốm sứ có chi phí năng lượng cao có thể chiếm 20 – 40% tổng chi phí sản xuất. Với xu hướng chi phí năng lượng ngày càng cao trong tương lai, tiết kiệm năng lượng đang là xu hướng của nhiều doanh nghiệp gạch, gốm sứ. </a:t>
            </a:r>
            <a:r>
              <a:rPr lang="vi-VN" altLang="en-US" sz="1600" b="1" dirty="0">
                <a:solidFill>
                  <a:schemeClr val="tx1"/>
                </a:solidFill>
                <a:latin typeface="Arial" panose="020B0604020202020204" pitchFamily="34" charset="0"/>
                <a:cs typeface="Arial" panose="020B0604020202020204" pitchFamily="34" charset="0"/>
              </a:rPr>
              <a:t>
Chuyển đổi số, sử dụng robot và tối ưu hóa năng lượng: </a:t>
            </a:r>
            <a:r>
              <a:rPr lang="vi-VN" altLang="en-US" sz="1600" dirty="0">
                <a:solidFill>
                  <a:schemeClr val="tx1"/>
                </a:solidFill>
                <a:latin typeface="Arial" panose="020B0604020202020204" pitchFamily="34" charset="0"/>
                <a:cs typeface="Arial" panose="020B0604020202020204" pitchFamily="34" charset="0"/>
              </a:rPr>
              <a:t>Ứng dụng công nghệ số để giám sát và tối ưu hóa việc sử dụng năng lượng trong sản xuất. Ngoài ra, gần đây, việc sử dụng robot để sắp xếp gạch vào xe lò để làm gạch có thể giảm chi phí nhân công cũng như tối ưu hóa việc sắp xếp gạch. </a:t>
            </a:r>
            <a:r>
              <a:rPr lang="vi-VN" altLang="en-US" sz="1600" b="1" dirty="0">
                <a:solidFill>
                  <a:schemeClr val="tx1"/>
                </a:solidFill>
                <a:latin typeface="Arial" panose="020B0604020202020204" pitchFamily="34" charset="0"/>
                <a:cs typeface="Arial" panose="020B0604020202020204" pitchFamily="34" charset="0"/>
              </a:rPr>
              <a:t>
</a:t>
            </a:r>
            <a:r>
              <a:rPr lang="vi-VN" altLang="en-US" sz="1600" dirty="0">
                <a:solidFill>
                  <a:schemeClr val="tx1"/>
                </a:solidFill>
                <a:latin typeface="Arial" panose="020B0604020202020204" pitchFamily="34" charset="0"/>
                <a:cs typeface="Arial" panose="020B0604020202020204" pitchFamily="34" charset="0"/>
              </a:rPr>
              <a:t>Sử dụng quy trình tạo gạch khô để giảm yêu cầu cho mục đích sấy khô</a:t>
            </a:r>
          </a:p>
        </p:txBody>
      </p:sp>
    </p:spTree>
    <p:extLst>
      <p:ext uri="{BB962C8B-B14F-4D97-AF65-F5344CB8AC3E}">
        <p14:creationId xmlns:p14="http://schemas.microsoft.com/office/powerpoint/2010/main" val="3779095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92B8BA9-5C44-B08E-7348-A5A1AEAA72C1}"/>
              </a:ext>
            </a:extLst>
          </p:cNvPr>
          <p:cNvSpPr txBox="1"/>
          <p:nvPr/>
        </p:nvSpPr>
        <p:spPr>
          <a:xfrm>
            <a:off x="1005447" y="2586077"/>
            <a:ext cx="10181105" cy="1131848"/>
          </a:xfrm>
          <a:prstGeom prst="rect">
            <a:avLst/>
          </a:prstGeom>
          <a:noFill/>
        </p:spPr>
        <p:txBody>
          <a:bodyPr wrap="square">
            <a:spAutoFit/>
          </a:bodyPr>
          <a:lstStyle/>
          <a:p>
            <a:pPr>
              <a:lnSpc>
                <a:spcPct val="150000"/>
              </a:lnSpc>
            </a:pPr>
            <a:r>
              <a:rPr lang="en-US" sz="2400" b="1" dirty="0">
                <a:solidFill>
                  <a:schemeClr val="accent1">
                    <a:lumMod val="50000"/>
                  </a:schemeClr>
                </a:solidFill>
                <a:latin typeface="Arial" panose="020B0604020202020204" pitchFamily="34" charset="0"/>
                <a:cs typeface="Arial" panose="020B0604020202020204" pitchFamily="34" charset="0"/>
              </a:rPr>
              <a:t>II. Thực trạng và tiềm năng tiết kiệm năng lượng (TKNL) trong ngành công nghiệp gạch/gốm tại Việt Nam</a:t>
            </a:r>
            <a:r>
              <a:rPr lang="en-VN" sz="2400" b="1" dirty="0">
                <a:solidFill>
                  <a:schemeClr val="accent1">
                    <a:lumMod val="5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11096160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sp>
        <p:nvSpPr>
          <p:cNvPr id="7" name="Subtitle 2">
            <a:extLst>
              <a:ext uri="{FF2B5EF4-FFF2-40B4-BE49-F238E27FC236}">
                <a16:creationId xmlns:a16="http://schemas.microsoft.com/office/drawing/2014/main" id="{070B9ADB-FDEF-ABF3-9F2B-DAEDB6BEDC0A}"/>
              </a:ext>
            </a:extLst>
          </p:cNvPr>
          <p:cNvSpPr txBox="1">
            <a:spLocks/>
          </p:cNvSpPr>
          <p:nvPr/>
        </p:nvSpPr>
        <p:spPr>
          <a:xfrm>
            <a:off x="1197537" y="1347816"/>
            <a:ext cx="9796926"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lvl="0" indent="0" algn="ctr">
              <a:buClr>
                <a:srgbClr val="000000"/>
              </a:buClr>
              <a:buNone/>
              <a:defRPr/>
            </a:pPr>
            <a:r>
              <a:rPr lang="en-US" sz="3200" b="1" dirty="0">
                <a:solidFill>
                  <a:srgbClr val="87C6CC">
                    <a:lumMod val="50000"/>
                  </a:srgbClr>
                </a:solidFill>
                <a:cs typeface="Arial" panose="020B0604020202020204" pitchFamily="34" charset="0"/>
              </a:rPr>
              <a:t>Ngành công nghiệp Gạch &amp; Gốm tại Việt Nam</a:t>
            </a:r>
          </a:p>
        </p:txBody>
      </p:sp>
      <p:pic>
        <p:nvPicPr>
          <p:cNvPr id="4" name="Picture 2" descr="Vương Quốc Gạch Gốm nơi “Dòng gốm đỏ không men với lớp phấn trắng”">
            <a:extLst>
              <a:ext uri="{FF2B5EF4-FFF2-40B4-BE49-F238E27FC236}">
                <a16:creationId xmlns:a16="http://schemas.microsoft.com/office/drawing/2014/main" id="{2DE58B3D-961E-F357-93D2-9A17B3192B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6329" y="2493259"/>
            <a:ext cx="7202007" cy="34604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8348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C5064-3BE8-0BC3-3FF8-38815E5DA3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8E6965-4F96-2013-ED99-41D7C7BABC1D}"/>
              </a:ext>
            </a:extLst>
          </p:cNvPr>
          <p:cNvSpPr>
            <a:spLocks noGrp="1"/>
          </p:cNvSpPr>
          <p:nvPr>
            <p:ph type="title" idx="4294967295"/>
          </p:nvPr>
        </p:nvSpPr>
        <p:spPr>
          <a:xfrm>
            <a:off x="572528" y="1097266"/>
            <a:ext cx="10972800" cy="495200"/>
          </a:xfrm>
          <a:prstGeom prst="rect">
            <a:avLst/>
          </a:prstGeom>
        </p:spPr>
        <p:txBody>
          <a:bodyPr>
            <a:noAutofit/>
          </a:bodyPr>
          <a:lstStyle/>
          <a:p>
            <a:pPr algn="ctr"/>
            <a:r>
              <a:rPr lang="en-US" sz="3200" b="1" dirty="0" err="1">
                <a:solidFill>
                  <a:schemeClr val="accent1">
                    <a:lumMod val="50000"/>
                  </a:schemeClr>
                </a:solidFill>
                <a:latin typeface="+mn-lt"/>
                <a:cs typeface="Arial" panose="020B0604020202020204" pitchFamily="34" charset="0"/>
              </a:rPr>
              <a:t>Thực</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trạng</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sản</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xuất</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gạch</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nung</a:t>
            </a:r>
            <a:endParaRPr lang="en-US" sz="3200" b="1" dirty="0">
              <a:solidFill>
                <a:schemeClr val="accent1">
                  <a:lumMod val="50000"/>
                </a:schemeClr>
              </a:solidFill>
              <a:latin typeface="+mn-lt"/>
              <a:cs typeface="Arial" panose="020B0604020202020204" pitchFamily="34" charset="0"/>
            </a:endParaRPr>
          </a:p>
        </p:txBody>
      </p:sp>
      <p:sp>
        <p:nvSpPr>
          <p:cNvPr id="4" name="Rectangle 1">
            <a:extLst>
              <a:ext uri="{FF2B5EF4-FFF2-40B4-BE49-F238E27FC236}">
                <a16:creationId xmlns:a16="http://schemas.microsoft.com/office/drawing/2014/main" id="{09745EAB-958C-997A-91FC-DC0C796A93A0}"/>
              </a:ext>
            </a:extLst>
          </p:cNvPr>
          <p:cNvSpPr>
            <a:spLocks noGrp="1" noChangeArrowheads="1"/>
          </p:cNvSpPr>
          <p:nvPr>
            <p:ph type="body" idx="4294967295"/>
          </p:nvPr>
        </p:nvSpPr>
        <p:spPr bwMode="auto">
          <a:xfrm>
            <a:off x="628188" y="2036638"/>
            <a:ext cx="10861481" cy="372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algn="just">
              <a:lnSpc>
                <a:spcPct val="130000"/>
              </a:lnSpc>
              <a:buSzPts val="1000"/>
              <a:tabLst>
                <a:tab pos="609585" algn="l"/>
              </a:tabLst>
            </a:pPr>
            <a:r>
              <a:rPr lang="vi-VN" sz="1800" b="1" dirty="0">
                <a:latin typeface="+mn-lt"/>
                <a:cs typeface="Arial" panose="020B0604020202020204" pitchFamily="34" charset="0"/>
              </a:rPr>
              <a:t>Thực trạng sản xuất gạch nung</a:t>
            </a:r>
          </a:p>
          <a:p>
            <a:pPr marL="990575" lvl="1" indent="-380990" algn="just">
              <a:lnSpc>
                <a:spcPct val="130000"/>
              </a:lnSpc>
              <a:buSzPts val="1000"/>
              <a:buFont typeface="Wingdings" pitchFamily="2" charset="2"/>
              <a:buChar char="v"/>
              <a:tabLst>
                <a:tab pos="609585" algn="l"/>
              </a:tabLst>
            </a:pPr>
            <a:r>
              <a:rPr lang="vi-VN" sz="1800" b="1" dirty="0">
                <a:latin typeface="+mn-lt"/>
                <a:ea typeface="Aptos" panose="020B0004020202020204" pitchFamily="34" charset="0"/>
                <a:cs typeface="Arial" panose="020B0604020202020204" pitchFamily="34" charset="0"/>
              </a:rPr>
              <a:t>Số lượng cơ sở sản xuất:</a:t>
            </a:r>
            <a:r>
              <a:rPr lang="vi-VN" sz="1800" dirty="0">
                <a:latin typeface="+mn-lt"/>
                <a:ea typeface="Aptos" panose="020B0004020202020204" pitchFamily="34" charset="0"/>
                <a:cs typeface="Arial" panose="020B0604020202020204" pitchFamily="34" charset="0"/>
              </a:rPr>
              <a:t> Khoảng 4.000 cơ sở sản xuất gạch đất sét nung với tổng công suất thiết kế đạt khoảng 25 tỷ viên/năm. </a:t>
            </a:r>
          </a:p>
          <a:p>
            <a:pPr marL="990575" lvl="1" indent="-380990" algn="just">
              <a:lnSpc>
                <a:spcPct val="130000"/>
              </a:lnSpc>
              <a:buSzPts val="1000"/>
              <a:buFont typeface="Wingdings" pitchFamily="2" charset="2"/>
              <a:buChar char="v"/>
              <a:tabLst>
                <a:tab pos="609585" algn="l"/>
              </a:tabLst>
            </a:pPr>
            <a:r>
              <a:rPr lang="vi-VN" sz="1800" b="1" dirty="0">
                <a:latin typeface="+mn-lt"/>
                <a:ea typeface="Aptos" panose="020B0004020202020204" pitchFamily="34" charset="0"/>
                <a:cs typeface="Arial" panose="020B0604020202020204" pitchFamily="34" charset="0"/>
              </a:rPr>
              <a:t>Sản lượng hàng năm:</a:t>
            </a:r>
            <a:r>
              <a:rPr lang="vi-VN" sz="1800" dirty="0">
                <a:latin typeface="+mn-lt"/>
                <a:ea typeface="Aptos" panose="020B0004020202020204" pitchFamily="34" charset="0"/>
                <a:cs typeface="Arial" panose="020B0604020202020204" pitchFamily="34" charset="0"/>
              </a:rPr>
              <a:t> Ước đạt 60-70% tổng công suất thiết kế. </a:t>
            </a:r>
          </a:p>
          <a:p>
            <a:pPr marL="990575" lvl="1" indent="-380990" algn="just">
              <a:lnSpc>
                <a:spcPct val="130000"/>
              </a:lnSpc>
              <a:buFont typeface="Wingdings" pitchFamily="2" charset="2"/>
              <a:buChar char="v"/>
            </a:pPr>
            <a:r>
              <a:rPr lang="vi-VN" sz="1800" b="1" dirty="0">
                <a:latin typeface="+mn-lt"/>
                <a:ea typeface="Aptos" panose="020B0004020202020204" pitchFamily="34" charset="0"/>
                <a:cs typeface="Arial" panose="020B0604020202020204" pitchFamily="34" charset="0"/>
              </a:rPr>
              <a:t>Phân bố địa lý:</a:t>
            </a:r>
            <a:r>
              <a:rPr lang="vi-VN" sz="1800" dirty="0">
                <a:latin typeface="+mn-lt"/>
                <a:ea typeface="Aptos" panose="020B0004020202020204" pitchFamily="34" charset="0"/>
                <a:cs typeface="Arial" panose="020B0604020202020204" pitchFamily="34" charset="0"/>
              </a:rPr>
              <a:t> Tập trung chủ yếu ở Đồng bằng sông Hồng, miền Trung và Đông Nam Bộ</a:t>
            </a:r>
          </a:p>
          <a:p>
            <a:pPr marL="380990" indent="-380990" algn="just">
              <a:lnSpc>
                <a:spcPct val="130000"/>
              </a:lnSpc>
            </a:pPr>
            <a:r>
              <a:rPr lang="vi-VN" sz="1800" b="1" dirty="0">
                <a:latin typeface="+mn-lt"/>
                <a:cs typeface="Arial" panose="020B0604020202020204" pitchFamily="34" charset="0"/>
              </a:rPr>
              <a:t>Xu hướng chuyển đổi sang gạch không nung</a:t>
            </a:r>
          </a:p>
          <a:p>
            <a:pPr marL="990575" lvl="1" indent="-380990" algn="just" eaLnBrk="0" fontAlgn="base" hangingPunct="0">
              <a:lnSpc>
                <a:spcPct val="130000"/>
              </a:lnSpc>
              <a:buClrTx/>
              <a:buSzTx/>
              <a:buFont typeface="Wingdings" pitchFamily="2" charset="2"/>
              <a:buChar char="v"/>
            </a:pPr>
            <a:r>
              <a:rPr lang="vi-VN" altLang="en-US" sz="1800" b="1" dirty="0">
                <a:solidFill>
                  <a:schemeClr val="tx1"/>
                </a:solidFill>
                <a:latin typeface="+mn-lt"/>
                <a:cs typeface="Arial" panose="020B0604020202020204" pitchFamily="34" charset="0"/>
              </a:rPr>
              <a:t>Số lượng cơ sở sản xuất gạch không nung: </a:t>
            </a:r>
            <a:r>
              <a:rPr lang="vi-VN" altLang="en-US" sz="1800" dirty="0">
                <a:solidFill>
                  <a:schemeClr val="tx1"/>
                </a:solidFill>
                <a:latin typeface="+mn-lt"/>
                <a:cs typeface="Arial" panose="020B0604020202020204" pitchFamily="34" charset="0"/>
              </a:rPr>
              <a:t>Khoảng 2.500 cơ sở với tổng công suất thiết kế đạt khoảng 15 tỷ viên quy tiêu chuẩn/năm. </a:t>
            </a:r>
          </a:p>
          <a:p>
            <a:pPr marL="990575" lvl="1" indent="-380990" algn="just" eaLnBrk="0" fontAlgn="base" hangingPunct="0">
              <a:lnSpc>
                <a:spcPct val="130000"/>
              </a:lnSpc>
              <a:buClrTx/>
              <a:buSzTx/>
              <a:buFont typeface="Wingdings" pitchFamily="2" charset="2"/>
              <a:buChar char="v"/>
            </a:pPr>
            <a:r>
              <a:rPr lang="vi-VN" altLang="en-US" sz="1800" b="1" dirty="0">
                <a:solidFill>
                  <a:schemeClr val="tx1"/>
                </a:solidFill>
                <a:latin typeface="+mn-lt"/>
                <a:cs typeface="Arial" panose="020B0604020202020204" pitchFamily="34" charset="0"/>
              </a:rPr>
              <a:t>Sản lượng hàng năm: </a:t>
            </a:r>
            <a:r>
              <a:rPr lang="vi-VN" altLang="en-US" sz="1800" dirty="0">
                <a:solidFill>
                  <a:schemeClr val="tx1"/>
                </a:solidFill>
                <a:latin typeface="+mn-lt"/>
                <a:cs typeface="Arial" panose="020B0604020202020204" pitchFamily="34" charset="0"/>
              </a:rPr>
              <a:t>Ước đạt 50-60% tổng công suất thiết kế. </a:t>
            </a:r>
          </a:p>
          <a:p>
            <a:pPr marL="990575" lvl="1" indent="-380990" algn="just" eaLnBrk="0" fontAlgn="base" hangingPunct="0">
              <a:lnSpc>
                <a:spcPct val="130000"/>
              </a:lnSpc>
              <a:buClrTx/>
              <a:buSzTx/>
              <a:buFont typeface="Wingdings" pitchFamily="2" charset="2"/>
              <a:buChar char="v"/>
            </a:pPr>
            <a:r>
              <a:rPr lang="vi-VN" altLang="en-US" sz="1800" b="1" dirty="0">
                <a:solidFill>
                  <a:schemeClr val="tx1"/>
                </a:solidFill>
                <a:latin typeface="+mn-lt"/>
                <a:cs typeface="Arial" panose="020B0604020202020204" pitchFamily="34" charset="0"/>
              </a:rPr>
              <a:t>Lợi ích: </a:t>
            </a:r>
            <a:r>
              <a:rPr lang="vi-VN" altLang="en-US" sz="1800" dirty="0">
                <a:solidFill>
                  <a:schemeClr val="tx1"/>
                </a:solidFill>
                <a:latin typeface="+mn-lt"/>
                <a:cs typeface="Arial" panose="020B0604020202020204" pitchFamily="34" charset="0"/>
              </a:rPr>
              <a:t>Giảm tiêu thụ đất sét, tiết kiệm năng lượng, giảm phát thải CO₂ và bảo vệ môi trường.</a:t>
            </a:r>
            <a:endParaRPr lang="en-US" altLang="en-US" sz="18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655105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18BD9-7DF5-257D-B045-F9031CA9A4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B1D003-7924-86FD-FB31-2342524BF4F3}"/>
              </a:ext>
            </a:extLst>
          </p:cNvPr>
          <p:cNvSpPr>
            <a:spLocks noGrp="1"/>
          </p:cNvSpPr>
          <p:nvPr>
            <p:ph type="title" idx="4294967295"/>
          </p:nvPr>
        </p:nvSpPr>
        <p:spPr>
          <a:xfrm>
            <a:off x="696097" y="1141757"/>
            <a:ext cx="10972800" cy="495200"/>
          </a:xfrm>
          <a:prstGeom prst="rect">
            <a:avLst/>
          </a:prstGeom>
        </p:spPr>
        <p:txBody>
          <a:bodyPr>
            <a:noAutofit/>
          </a:bodyPr>
          <a:lstStyle/>
          <a:p>
            <a:pPr algn="ctr"/>
            <a:r>
              <a:rPr lang="de-DE" sz="3200" b="1" dirty="0">
                <a:solidFill>
                  <a:schemeClr val="accent1">
                    <a:lumMod val="50000"/>
                  </a:schemeClr>
                </a:solidFill>
                <a:latin typeface="+mn-lt"/>
                <a:cs typeface="Arial" panose="020B0604020202020204" pitchFamily="34" charset="0"/>
              </a:rPr>
              <a:t>So sánh gạch nung và gạch không nung</a:t>
            </a:r>
            <a:endParaRPr lang="en-US" sz="3200" b="1" dirty="0">
              <a:solidFill>
                <a:schemeClr val="accent1">
                  <a:lumMod val="50000"/>
                </a:schemeClr>
              </a:solidFill>
              <a:latin typeface="+mn-lt"/>
              <a:cs typeface="Arial" panose="020B0604020202020204" pitchFamily="34" charset="0"/>
            </a:endParaRPr>
          </a:p>
        </p:txBody>
      </p:sp>
      <p:graphicFrame>
        <p:nvGraphicFramePr>
          <p:cNvPr id="5" name="Bảng 4">
            <a:extLst>
              <a:ext uri="{FF2B5EF4-FFF2-40B4-BE49-F238E27FC236}">
                <a16:creationId xmlns:a16="http://schemas.microsoft.com/office/drawing/2014/main" id="{C6F48EE6-D358-4257-6B24-CA0EAFFAC2C2}"/>
              </a:ext>
            </a:extLst>
          </p:cNvPr>
          <p:cNvGraphicFramePr>
            <a:graphicFrameLocks noGrp="1"/>
          </p:cNvGraphicFramePr>
          <p:nvPr>
            <p:extLst>
              <p:ext uri="{D42A27DB-BD31-4B8C-83A1-F6EECF244321}">
                <p14:modId xmlns:p14="http://schemas.microsoft.com/office/powerpoint/2010/main" val="2586899235"/>
              </p:ext>
            </p:extLst>
          </p:nvPr>
        </p:nvGraphicFramePr>
        <p:xfrm>
          <a:off x="609600" y="1950849"/>
          <a:ext cx="10972800" cy="4049601"/>
        </p:xfrm>
        <a:graphic>
          <a:graphicData uri="http://schemas.openxmlformats.org/drawingml/2006/table">
            <a:tbl>
              <a:tblPr firstRow="1" firstCol="1" bandRow="1">
                <a:tableStyleId>{12ACAA50-B3C0-4FEF-8DD3-66675128A787}</a:tableStyleId>
              </a:tblPr>
              <a:tblGrid>
                <a:gridCol w="3657600">
                  <a:extLst>
                    <a:ext uri="{9D8B030D-6E8A-4147-A177-3AD203B41FA5}">
                      <a16:colId xmlns:a16="http://schemas.microsoft.com/office/drawing/2014/main" val="1628181992"/>
                    </a:ext>
                  </a:extLst>
                </a:gridCol>
                <a:gridCol w="3657600">
                  <a:extLst>
                    <a:ext uri="{9D8B030D-6E8A-4147-A177-3AD203B41FA5}">
                      <a16:colId xmlns:a16="http://schemas.microsoft.com/office/drawing/2014/main" val="461455744"/>
                    </a:ext>
                  </a:extLst>
                </a:gridCol>
                <a:gridCol w="3657600">
                  <a:extLst>
                    <a:ext uri="{9D8B030D-6E8A-4147-A177-3AD203B41FA5}">
                      <a16:colId xmlns:a16="http://schemas.microsoft.com/office/drawing/2014/main" val="826331039"/>
                    </a:ext>
                  </a:extLst>
                </a:gridCol>
              </a:tblGrid>
              <a:tr h="500324">
                <a:tc>
                  <a:txBody>
                    <a:bodyPr/>
                    <a:lstStyle/>
                    <a:p>
                      <a:pPr marL="0" marR="0" algn="ctr">
                        <a:lnSpc>
                          <a:spcPct val="100000"/>
                        </a:lnSpc>
                        <a:spcBef>
                          <a:spcPts val="600"/>
                        </a:spcBef>
                        <a:spcAft>
                          <a:spcPts val="600"/>
                        </a:spcAft>
                      </a:pPr>
                      <a:r>
                        <a:rPr lang="vi-VN" sz="2000" b="1" kern="100" dirty="0">
                          <a:effectLst/>
                        </a:rPr>
                        <a:t>Tiêu chí</a:t>
                      </a:r>
                      <a:endParaRPr lang="vi-VN" sz="2000" b="1"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tc>
                  <a:txBody>
                    <a:bodyPr/>
                    <a:lstStyle/>
                    <a:p>
                      <a:pPr marL="0" marR="0" algn="ctr">
                        <a:lnSpc>
                          <a:spcPct val="100000"/>
                        </a:lnSpc>
                        <a:spcBef>
                          <a:spcPts val="600"/>
                        </a:spcBef>
                        <a:spcAft>
                          <a:spcPts val="600"/>
                        </a:spcAft>
                      </a:pPr>
                      <a:r>
                        <a:rPr lang="vi-VN" sz="2000" b="1" kern="100" dirty="0">
                          <a:effectLst/>
                        </a:rPr>
                        <a:t>Gạch nung</a:t>
                      </a:r>
                      <a:endParaRPr lang="vi-VN" sz="2000" b="1"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tc>
                  <a:txBody>
                    <a:bodyPr/>
                    <a:lstStyle/>
                    <a:p>
                      <a:pPr marL="0" marR="0" algn="ctr">
                        <a:lnSpc>
                          <a:spcPct val="100000"/>
                        </a:lnSpc>
                        <a:spcBef>
                          <a:spcPts val="600"/>
                        </a:spcBef>
                        <a:spcAft>
                          <a:spcPts val="600"/>
                        </a:spcAft>
                      </a:pPr>
                      <a:r>
                        <a:rPr lang="vi-VN" sz="2000" b="1" kern="100" dirty="0">
                          <a:effectLst/>
                        </a:rPr>
                        <a:t>Gạch không nung</a:t>
                      </a:r>
                      <a:endParaRPr lang="vi-VN" sz="2000" b="1"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extLst>
                  <a:ext uri="{0D108BD9-81ED-4DB2-BD59-A6C34878D82A}">
                    <a16:rowId xmlns:a16="http://schemas.microsoft.com/office/drawing/2014/main" val="2161016077"/>
                  </a:ext>
                </a:extLst>
              </a:tr>
              <a:tr h="671951">
                <a:tc>
                  <a:txBody>
                    <a:bodyPr/>
                    <a:lstStyle/>
                    <a:p>
                      <a:pPr marL="0" marR="0">
                        <a:lnSpc>
                          <a:spcPct val="100000"/>
                        </a:lnSpc>
                        <a:spcBef>
                          <a:spcPts val="600"/>
                        </a:spcBef>
                        <a:spcAft>
                          <a:spcPts val="600"/>
                        </a:spcAft>
                      </a:pPr>
                      <a:r>
                        <a:rPr lang="vi-VN" sz="2000" b="1" kern="100" dirty="0">
                          <a:effectLst/>
                        </a:rPr>
                        <a:t>Nguyên liệu</a:t>
                      </a:r>
                      <a:endParaRPr lang="vi-VN" sz="2000" b="1"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tc>
                  <a:txBody>
                    <a:bodyPr/>
                    <a:lstStyle/>
                    <a:p>
                      <a:pPr marL="0" marR="0" algn="just">
                        <a:lnSpc>
                          <a:spcPct val="100000"/>
                        </a:lnSpc>
                        <a:spcBef>
                          <a:spcPts val="600"/>
                        </a:spcBef>
                        <a:spcAft>
                          <a:spcPts val="600"/>
                        </a:spcAft>
                      </a:pPr>
                      <a:r>
                        <a:rPr lang="vi-VN" sz="2000" kern="100" dirty="0">
                          <a:effectLst/>
                        </a:rPr>
                        <a:t>Đất sét</a:t>
                      </a:r>
                      <a:endParaRPr lang="vi-VN" sz="2000"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tc>
                  <a:txBody>
                    <a:bodyPr/>
                    <a:lstStyle/>
                    <a:p>
                      <a:pPr marL="0" marR="0" algn="just">
                        <a:lnSpc>
                          <a:spcPct val="100000"/>
                        </a:lnSpc>
                        <a:spcBef>
                          <a:spcPts val="600"/>
                        </a:spcBef>
                        <a:spcAft>
                          <a:spcPts val="600"/>
                        </a:spcAft>
                      </a:pPr>
                      <a:r>
                        <a:rPr lang="vi-VN" sz="2000" kern="100" dirty="0">
                          <a:effectLst/>
                        </a:rPr>
                        <a:t>Phế thải công nghiệp, xi măng, cát</a:t>
                      </a:r>
                      <a:endParaRPr lang="vi-VN" sz="2000"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extLst>
                  <a:ext uri="{0D108BD9-81ED-4DB2-BD59-A6C34878D82A}">
                    <a16:rowId xmlns:a16="http://schemas.microsoft.com/office/drawing/2014/main" val="3537713332"/>
                  </a:ext>
                </a:extLst>
              </a:tr>
              <a:tr h="671951">
                <a:tc>
                  <a:txBody>
                    <a:bodyPr/>
                    <a:lstStyle/>
                    <a:p>
                      <a:pPr marL="0" marR="0">
                        <a:lnSpc>
                          <a:spcPct val="100000"/>
                        </a:lnSpc>
                        <a:spcBef>
                          <a:spcPts val="600"/>
                        </a:spcBef>
                        <a:spcAft>
                          <a:spcPts val="600"/>
                        </a:spcAft>
                      </a:pPr>
                      <a:r>
                        <a:rPr lang="vi-VN" sz="2000" b="1" kern="100" dirty="0">
                          <a:effectLst/>
                        </a:rPr>
                        <a:t>Công nghệ sản xuất</a:t>
                      </a:r>
                      <a:endParaRPr lang="vi-VN" sz="2000" b="1"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tc>
                  <a:txBody>
                    <a:bodyPr/>
                    <a:lstStyle/>
                    <a:p>
                      <a:pPr marL="0" marR="0" algn="just">
                        <a:lnSpc>
                          <a:spcPct val="100000"/>
                        </a:lnSpc>
                        <a:spcBef>
                          <a:spcPts val="600"/>
                        </a:spcBef>
                        <a:spcAft>
                          <a:spcPts val="600"/>
                        </a:spcAft>
                      </a:pPr>
                      <a:r>
                        <a:rPr lang="vi-VN" sz="2000" kern="100" dirty="0">
                          <a:effectLst/>
                        </a:rPr>
                        <a:t>Đốt ở nhiệt độ cao</a:t>
                      </a:r>
                      <a:endParaRPr lang="vi-VN" sz="2000"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tc>
                  <a:txBody>
                    <a:bodyPr/>
                    <a:lstStyle/>
                    <a:p>
                      <a:pPr marL="0" marR="0" algn="just">
                        <a:lnSpc>
                          <a:spcPct val="100000"/>
                        </a:lnSpc>
                        <a:spcBef>
                          <a:spcPts val="600"/>
                        </a:spcBef>
                        <a:spcAft>
                          <a:spcPts val="600"/>
                        </a:spcAft>
                      </a:pPr>
                      <a:r>
                        <a:rPr lang="vi-VN" sz="2000" kern="100" dirty="0">
                          <a:effectLst/>
                        </a:rPr>
                        <a:t>Ép, rung nén, không qua nung</a:t>
                      </a:r>
                      <a:endParaRPr lang="vi-VN" sz="2000"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extLst>
                  <a:ext uri="{0D108BD9-81ED-4DB2-BD59-A6C34878D82A}">
                    <a16:rowId xmlns:a16="http://schemas.microsoft.com/office/drawing/2014/main" val="4179578044"/>
                  </a:ext>
                </a:extLst>
              </a:tr>
              <a:tr h="1033100">
                <a:tc>
                  <a:txBody>
                    <a:bodyPr/>
                    <a:lstStyle/>
                    <a:p>
                      <a:pPr marL="0" marR="0">
                        <a:lnSpc>
                          <a:spcPct val="100000"/>
                        </a:lnSpc>
                        <a:spcBef>
                          <a:spcPts val="600"/>
                        </a:spcBef>
                        <a:spcAft>
                          <a:spcPts val="600"/>
                        </a:spcAft>
                      </a:pPr>
                      <a:r>
                        <a:rPr lang="vi-VN" sz="2000" b="1" kern="100" dirty="0">
                          <a:effectLst/>
                        </a:rPr>
                        <a:t>Tác động môi trường</a:t>
                      </a:r>
                      <a:endParaRPr lang="vi-VN" sz="2000" b="1"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tc>
                  <a:txBody>
                    <a:bodyPr/>
                    <a:lstStyle/>
                    <a:p>
                      <a:pPr marL="0" marR="0" algn="just">
                        <a:lnSpc>
                          <a:spcPct val="100000"/>
                        </a:lnSpc>
                        <a:spcBef>
                          <a:spcPts val="600"/>
                        </a:spcBef>
                        <a:spcAft>
                          <a:spcPts val="600"/>
                        </a:spcAft>
                      </a:pPr>
                      <a:r>
                        <a:rPr lang="vi-VN" sz="2000" kern="100" dirty="0">
                          <a:effectLst/>
                        </a:rPr>
                        <a:t>Cao (phát thải CO₂, ô nhiễm không khí)</a:t>
                      </a:r>
                      <a:endParaRPr lang="vi-VN" sz="2000"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tc>
                  <a:txBody>
                    <a:bodyPr/>
                    <a:lstStyle/>
                    <a:p>
                      <a:pPr marL="0" marR="0" algn="just">
                        <a:lnSpc>
                          <a:spcPct val="100000"/>
                        </a:lnSpc>
                        <a:spcBef>
                          <a:spcPts val="600"/>
                        </a:spcBef>
                        <a:spcAft>
                          <a:spcPts val="600"/>
                        </a:spcAft>
                      </a:pPr>
                      <a:r>
                        <a:rPr lang="vi-VN" sz="2000" kern="100" dirty="0">
                          <a:effectLst/>
                        </a:rPr>
                        <a:t>Thấp (giảm phát thải, bảo vệ môi trường)</a:t>
                      </a:r>
                      <a:endParaRPr lang="vi-VN" sz="2000"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extLst>
                  <a:ext uri="{0D108BD9-81ED-4DB2-BD59-A6C34878D82A}">
                    <a16:rowId xmlns:a16="http://schemas.microsoft.com/office/drawing/2014/main" val="2417549094"/>
                  </a:ext>
                </a:extLst>
              </a:tr>
              <a:tr h="500324">
                <a:tc>
                  <a:txBody>
                    <a:bodyPr/>
                    <a:lstStyle/>
                    <a:p>
                      <a:pPr marL="0" marR="0">
                        <a:lnSpc>
                          <a:spcPct val="100000"/>
                        </a:lnSpc>
                        <a:spcBef>
                          <a:spcPts val="600"/>
                        </a:spcBef>
                        <a:spcAft>
                          <a:spcPts val="600"/>
                        </a:spcAft>
                      </a:pPr>
                      <a:r>
                        <a:rPr lang="vi-VN" sz="2000" b="1" kern="100" dirty="0">
                          <a:effectLst/>
                        </a:rPr>
                        <a:t>Chi phí sản xuất</a:t>
                      </a:r>
                      <a:endParaRPr lang="vi-VN" sz="2000" b="1"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tc>
                  <a:txBody>
                    <a:bodyPr/>
                    <a:lstStyle/>
                    <a:p>
                      <a:pPr marL="0" marR="0" algn="just">
                        <a:lnSpc>
                          <a:spcPct val="100000"/>
                        </a:lnSpc>
                        <a:spcBef>
                          <a:spcPts val="600"/>
                        </a:spcBef>
                        <a:spcAft>
                          <a:spcPts val="600"/>
                        </a:spcAft>
                      </a:pPr>
                      <a:r>
                        <a:rPr lang="vi-VN" sz="2000" kern="100" dirty="0">
                          <a:effectLst/>
                        </a:rPr>
                        <a:t>Thấp hơn</a:t>
                      </a:r>
                      <a:endParaRPr lang="vi-VN" sz="2000"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tc>
                  <a:txBody>
                    <a:bodyPr/>
                    <a:lstStyle/>
                    <a:p>
                      <a:pPr marL="0" marR="0" algn="just">
                        <a:lnSpc>
                          <a:spcPct val="100000"/>
                        </a:lnSpc>
                        <a:spcBef>
                          <a:spcPts val="600"/>
                        </a:spcBef>
                        <a:spcAft>
                          <a:spcPts val="600"/>
                        </a:spcAft>
                      </a:pPr>
                      <a:r>
                        <a:rPr lang="vi-VN" sz="2000" kern="100" dirty="0">
                          <a:effectLst/>
                        </a:rPr>
                        <a:t>Cao hơn</a:t>
                      </a:r>
                      <a:endParaRPr lang="vi-VN" sz="2000"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extLst>
                  <a:ext uri="{0D108BD9-81ED-4DB2-BD59-A6C34878D82A}">
                    <a16:rowId xmlns:a16="http://schemas.microsoft.com/office/drawing/2014/main" val="3885638814"/>
                  </a:ext>
                </a:extLst>
              </a:tr>
              <a:tr h="671951">
                <a:tc>
                  <a:txBody>
                    <a:bodyPr/>
                    <a:lstStyle/>
                    <a:p>
                      <a:pPr marL="0" marR="0">
                        <a:lnSpc>
                          <a:spcPct val="100000"/>
                        </a:lnSpc>
                        <a:spcBef>
                          <a:spcPts val="600"/>
                        </a:spcBef>
                        <a:spcAft>
                          <a:spcPts val="600"/>
                        </a:spcAft>
                      </a:pPr>
                      <a:r>
                        <a:rPr lang="vi-VN" sz="2000" b="1" kern="100" dirty="0">
                          <a:effectLst/>
                        </a:rPr>
                        <a:t>Chất lượng sản phẩm</a:t>
                      </a:r>
                      <a:endParaRPr lang="vi-VN" sz="2000" b="1"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tc>
                  <a:txBody>
                    <a:bodyPr/>
                    <a:lstStyle/>
                    <a:p>
                      <a:pPr marL="0" marR="0" algn="just">
                        <a:lnSpc>
                          <a:spcPct val="100000"/>
                        </a:lnSpc>
                        <a:spcBef>
                          <a:spcPts val="600"/>
                        </a:spcBef>
                        <a:spcAft>
                          <a:spcPts val="600"/>
                        </a:spcAft>
                      </a:pPr>
                      <a:r>
                        <a:rPr lang="vi-VN" sz="2000" kern="100" dirty="0">
                          <a:effectLst/>
                        </a:rPr>
                        <a:t>Độ bền cao, chịu lực tốt</a:t>
                      </a:r>
                      <a:endParaRPr lang="vi-VN" sz="2000"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tc>
                  <a:txBody>
                    <a:bodyPr/>
                    <a:lstStyle/>
                    <a:p>
                      <a:pPr marL="0" marR="0" algn="just">
                        <a:lnSpc>
                          <a:spcPct val="100000"/>
                        </a:lnSpc>
                        <a:spcBef>
                          <a:spcPts val="600"/>
                        </a:spcBef>
                        <a:spcAft>
                          <a:spcPts val="600"/>
                        </a:spcAft>
                      </a:pPr>
                      <a:r>
                        <a:rPr lang="vi-VN" sz="2000" kern="100" dirty="0">
                          <a:effectLst/>
                        </a:rPr>
                        <a:t>Đa dạng, cách âm, cách nhiệt tốt</a:t>
                      </a:r>
                      <a:endParaRPr lang="vi-VN" sz="2000" kern="100" dirty="0">
                        <a:effectLst/>
                        <a:latin typeface="Arial" panose="020B0604020202020204" pitchFamily="34" charset="0"/>
                        <a:ea typeface="Aptos" panose="020B0004020202020204" pitchFamily="34" charset="0"/>
                        <a:cs typeface="Arial" panose="020B0604020202020204" pitchFamily="34" charset="0"/>
                      </a:endParaRPr>
                    </a:p>
                  </a:txBody>
                  <a:tcPr marL="12700" marR="12700" marT="12700" marB="12700" anchor="ctr"/>
                </a:tc>
                <a:extLst>
                  <a:ext uri="{0D108BD9-81ED-4DB2-BD59-A6C34878D82A}">
                    <a16:rowId xmlns:a16="http://schemas.microsoft.com/office/drawing/2014/main" val="1308460756"/>
                  </a:ext>
                </a:extLst>
              </a:tr>
            </a:tbl>
          </a:graphicData>
        </a:graphic>
      </p:graphicFrame>
    </p:spTree>
    <p:extLst>
      <p:ext uri="{BB962C8B-B14F-4D97-AF65-F5344CB8AC3E}">
        <p14:creationId xmlns:p14="http://schemas.microsoft.com/office/powerpoint/2010/main" val="2852273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51E82-EA4F-B9BF-E301-A2FB439594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97866D-1EC8-8670-7890-4D98FEB95A7C}"/>
              </a:ext>
            </a:extLst>
          </p:cNvPr>
          <p:cNvSpPr>
            <a:spLocks noGrp="1"/>
          </p:cNvSpPr>
          <p:nvPr>
            <p:ph type="title" idx="4294967295"/>
          </p:nvPr>
        </p:nvSpPr>
        <p:spPr>
          <a:xfrm>
            <a:off x="665259" y="1327109"/>
            <a:ext cx="10972800" cy="495200"/>
          </a:xfrm>
          <a:prstGeom prst="rect">
            <a:avLst/>
          </a:prstGeom>
        </p:spPr>
        <p:txBody>
          <a:bodyPr>
            <a:noAutofit/>
          </a:bodyPr>
          <a:lstStyle/>
          <a:p>
            <a:pPr algn="ctr"/>
            <a:r>
              <a:rPr lang="vi-VN" sz="3200" b="1" dirty="0">
                <a:solidFill>
                  <a:schemeClr val="accent1">
                    <a:lumMod val="50000"/>
                  </a:schemeClr>
                </a:solidFill>
                <a:latin typeface="+mn-lt"/>
                <a:cs typeface="Arial" panose="020B0604020202020204" pitchFamily="34" charset="0"/>
              </a:rPr>
              <a:t>Chính sách và quy định của nhà nước</a:t>
            </a:r>
            <a:endParaRPr lang="en-US" sz="3200" b="1" dirty="0">
              <a:solidFill>
                <a:schemeClr val="accent1">
                  <a:lumMod val="50000"/>
                </a:schemeClr>
              </a:solidFill>
              <a:latin typeface="+mn-lt"/>
              <a:cs typeface="Arial" panose="020B0604020202020204" pitchFamily="34" charset="0"/>
            </a:endParaRPr>
          </a:p>
        </p:txBody>
      </p:sp>
      <p:sp>
        <p:nvSpPr>
          <p:cNvPr id="4" name="Rectangle 1">
            <a:extLst>
              <a:ext uri="{FF2B5EF4-FFF2-40B4-BE49-F238E27FC236}">
                <a16:creationId xmlns:a16="http://schemas.microsoft.com/office/drawing/2014/main" id="{D4F22460-AEC3-B0E3-1DE5-B46288A33C8C}"/>
              </a:ext>
            </a:extLst>
          </p:cNvPr>
          <p:cNvSpPr>
            <a:spLocks noGrp="1" noChangeArrowheads="1"/>
          </p:cNvSpPr>
          <p:nvPr>
            <p:ph type="body" idx="4294967295"/>
          </p:nvPr>
        </p:nvSpPr>
        <p:spPr bwMode="auto">
          <a:xfrm>
            <a:off x="665259" y="2287565"/>
            <a:ext cx="10861481" cy="3303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eaLnBrk="0" fontAlgn="base" hangingPunct="0">
              <a:lnSpc>
                <a:spcPct val="150000"/>
              </a:lnSpc>
              <a:spcBef>
                <a:spcPts val="800"/>
              </a:spcBef>
              <a:spcAft>
                <a:spcPts val="800"/>
              </a:spcAft>
              <a:buClrTx/>
              <a:buSzTx/>
              <a:buFont typeface="Wingdings" pitchFamily="2" charset="2"/>
              <a:buChar char="v"/>
            </a:pPr>
            <a:r>
              <a:rPr lang="vi-VN" altLang="en-US" sz="2400" b="1" dirty="0">
                <a:solidFill>
                  <a:schemeClr val="tx1"/>
                </a:solidFill>
                <a:latin typeface="Arial" panose="020B0604020202020204" pitchFamily="34" charset="0"/>
                <a:cs typeface="Arial" panose="020B0604020202020204" pitchFamily="34" charset="0"/>
              </a:rPr>
              <a:t>Quyết định 2171/QĐ-</a:t>
            </a:r>
            <a:r>
              <a:rPr lang="vi-VN" altLang="en-US" sz="2400" b="1" dirty="0" err="1">
                <a:solidFill>
                  <a:schemeClr val="tx1"/>
                </a:solidFill>
                <a:latin typeface="Arial" panose="020B0604020202020204" pitchFamily="34" charset="0"/>
                <a:cs typeface="Arial" panose="020B0604020202020204" pitchFamily="34" charset="0"/>
              </a:rPr>
              <a:t>TTg</a:t>
            </a:r>
            <a:r>
              <a:rPr lang="vi-VN" altLang="en-US" sz="2400" b="1" dirty="0">
                <a:solidFill>
                  <a:schemeClr val="tx1"/>
                </a:solidFill>
                <a:latin typeface="Arial" panose="020B0604020202020204" pitchFamily="34" charset="0"/>
                <a:cs typeface="Arial" panose="020B0604020202020204" pitchFamily="34" charset="0"/>
              </a:rPr>
              <a:t> (2021): </a:t>
            </a:r>
            <a:r>
              <a:rPr lang="vi-VN" altLang="en-US" sz="2400" dirty="0">
                <a:solidFill>
                  <a:schemeClr val="tx1"/>
                </a:solidFill>
                <a:latin typeface="Arial" panose="020B0604020202020204" pitchFamily="34" charset="0"/>
                <a:cs typeface="Arial" panose="020B0604020202020204" pitchFamily="34" charset="0"/>
              </a:rPr>
              <a:t>Chương trình phát triển vật liệu xây không nung tại Việt Nam đến năm 2030, nhằm giảm sử dụng gạch đất sét nung và giảm phát thải CO₂. </a:t>
            </a:r>
          </a:p>
          <a:p>
            <a:pPr marL="380990" indent="-380990" eaLnBrk="0" fontAlgn="base" hangingPunct="0">
              <a:lnSpc>
                <a:spcPct val="150000"/>
              </a:lnSpc>
              <a:spcBef>
                <a:spcPts val="800"/>
              </a:spcBef>
              <a:spcAft>
                <a:spcPts val="800"/>
              </a:spcAft>
              <a:buClrTx/>
              <a:buSzTx/>
              <a:buFont typeface="Wingdings" pitchFamily="2" charset="2"/>
              <a:buChar char="v"/>
            </a:pPr>
            <a:r>
              <a:rPr lang="vi-VN" altLang="en-US" sz="2400" b="1" dirty="0">
                <a:solidFill>
                  <a:schemeClr val="tx1"/>
                </a:solidFill>
                <a:latin typeface="Arial" panose="020B0604020202020204" pitchFamily="34" charset="0"/>
                <a:cs typeface="Arial" panose="020B0604020202020204" pitchFamily="34" charset="0"/>
              </a:rPr>
              <a:t>Thông tư 13/2017/TT-BXD: </a:t>
            </a:r>
            <a:r>
              <a:rPr lang="vi-VN" altLang="en-US" sz="2400" dirty="0">
                <a:solidFill>
                  <a:schemeClr val="tx1"/>
                </a:solidFill>
                <a:latin typeface="Arial" panose="020B0604020202020204" pitchFamily="34" charset="0"/>
                <a:cs typeface="Arial" panose="020B0604020202020204" pitchFamily="34" charset="0"/>
              </a:rPr>
              <a:t>Quy định sử dụng vật liệu xây không nung trong các công trình xây dựng. </a:t>
            </a:r>
            <a:endParaRPr lang="en-US" altLang="en-US" sz="24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2275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16A09-72F5-683F-68DF-4F2797E172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D64E74-030C-3CC0-711C-FDE3EA50D2B2}"/>
              </a:ext>
            </a:extLst>
          </p:cNvPr>
          <p:cNvSpPr>
            <a:spLocks noGrp="1"/>
          </p:cNvSpPr>
          <p:nvPr>
            <p:ph type="title" idx="4294967295"/>
          </p:nvPr>
        </p:nvSpPr>
        <p:spPr>
          <a:xfrm>
            <a:off x="609600" y="1178196"/>
            <a:ext cx="10972800" cy="495200"/>
          </a:xfrm>
          <a:prstGeom prst="rect">
            <a:avLst/>
          </a:prstGeom>
        </p:spPr>
        <p:txBody>
          <a:bodyPr>
            <a:noAutofit/>
          </a:bodyPr>
          <a:lstStyle/>
          <a:p>
            <a:pPr algn="ctr"/>
            <a:r>
              <a:rPr lang="en-US" sz="3200" b="1" dirty="0" err="1">
                <a:solidFill>
                  <a:schemeClr val="accent1">
                    <a:lumMod val="50000"/>
                  </a:schemeClr>
                </a:solidFill>
                <a:latin typeface="+mn-lt"/>
                <a:cs typeface="Arial" panose="020B0604020202020204" pitchFamily="34" charset="0"/>
              </a:rPr>
              <a:t>Tình</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hình</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ngành</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sản</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xuất</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gốm</a:t>
            </a:r>
            <a:r>
              <a:rPr lang="en-US" sz="3200" b="1" dirty="0">
                <a:solidFill>
                  <a:schemeClr val="accent1">
                    <a:lumMod val="50000"/>
                  </a:schemeClr>
                </a:solidFill>
                <a:latin typeface="+mn-lt"/>
                <a:cs typeface="Arial" panose="020B0604020202020204" pitchFamily="34" charset="0"/>
              </a:rPr>
              <a:t> ở </a:t>
            </a:r>
            <a:r>
              <a:rPr lang="en-US" sz="3200" b="1" dirty="0" err="1">
                <a:solidFill>
                  <a:schemeClr val="accent1">
                    <a:lumMod val="50000"/>
                  </a:schemeClr>
                </a:solidFill>
                <a:latin typeface="+mn-lt"/>
                <a:cs typeface="Arial" panose="020B0604020202020204" pitchFamily="34" charset="0"/>
              </a:rPr>
              <a:t>Việt</a:t>
            </a:r>
            <a:r>
              <a:rPr lang="en-US" sz="3200" b="1" dirty="0">
                <a:solidFill>
                  <a:schemeClr val="accent1">
                    <a:lumMod val="50000"/>
                  </a:schemeClr>
                </a:solidFill>
                <a:latin typeface="+mn-lt"/>
                <a:cs typeface="Arial" panose="020B0604020202020204" pitchFamily="34" charset="0"/>
              </a:rPr>
              <a:t> Nam</a:t>
            </a:r>
          </a:p>
        </p:txBody>
      </p:sp>
      <p:sp>
        <p:nvSpPr>
          <p:cNvPr id="4" name="Rectangle 1">
            <a:extLst>
              <a:ext uri="{FF2B5EF4-FFF2-40B4-BE49-F238E27FC236}">
                <a16:creationId xmlns:a16="http://schemas.microsoft.com/office/drawing/2014/main" id="{821EDCE8-A6E6-818A-429F-E7D195DFD992}"/>
              </a:ext>
            </a:extLst>
          </p:cNvPr>
          <p:cNvSpPr>
            <a:spLocks noGrp="1" noChangeArrowheads="1"/>
          </p:cNvSpPr>
          <p:nvPr>
            <p:ph type="body" idx="4294967295"/>
          </p:nvPr>
        </p:nvSpPr>
        <p:spPr bwMode="auto">
          <a:xfrm>
            <a:off x="609600" y="1966228"/>
            <a:ext cx="10861481" cy="335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eaLnBrk="0" fontAlgn="base" hangingPunct="0">
              <a:lnSpc>
                <a:spcPct val="150000"/>
              </a:lnSpc>
              <a:buClrTx/>
              <a:buSzTx/>
              <a:buFont typeface="Wingdings" pitchFamily="2" charset="2"/>
              <a:buChar char="v"/>
            </a:pPr>
            <a:r>
              <a:rPr lang="vi-VN" altLang="en-US" sz="2000" dirty="0">
                <a:solidFill>
                  <a:schemeClr val="tx1"/>
                </a:solidFill>
                <a:latin typeface="Arial" panose="020B0604020202020204" pitchFamily="34" charset="0"/>
                <a:cs typeface="Arial" panose="020B0604020202020204" pitchFamily="34" charset="0"/>
              </a:rPr>
              <a:t>Ngành sản xuất gốm Việt Nam có lịch sử lâu đời, đóng góp quan trọng vào văn hóa và kinh tế đất nước.</a:t>
            </a:r>
          </a:p>
          <a:p>
            <a:pPr marL="380990" indent="-380990" eaLnBrk="0" fontAlgn="base" hangingPunct="0">
              <a:lnSpc>
                <a:spcPct val="150000"/>
              </a:lnSpc>
              <a:buClrTx/>
              <a:buSzTx/>
              <a:buFont typeface="Wingdings" pitchFamily="2" charset="2"/>
              <a:buChar char="v"/>
            </a:pPr>
            <a:r>
              <a:rPr lang="vi-VN" altLang="en-US" sz="2000" dirty="0">
                <a:solidFill>
                  <a:schemeClr val="tx1"/>
                </a:solidFill>
                <a:latin typeface="Arial" panose="020B0604020202020204" pitchFamily="34" charset="0"/>
                <a:cs typeface="Arial" panose="020B0604020202020204" pitchFamily="34" charset="0"/>
              </a:rPr>
              <a:t>Sự đa dạng về loại hình gốm phản ánh sự phong phú trong nghệ thuật và ứng dụng.</a:t>
            </a:r>
          </a:p>
          <a:p>
            <a:pPr marL="380990" indent="-380990" eaLnBrk="0" fontAlgn="base" hangingPunct="0">
              <a:lnSpc>
                <a:spcPct val="150000"/>
              </a:lnSpc>
              <a:buClrTx/>
              <a:buSzTx/>
              <a:buFont typeface="Wingdings" pitchFamily="2" charset="2"/>
              <a:buChar char="v"/>
            </a:pPr>
            <a:r>
              <a:rPr lang="vi-VN" altLang="en-US" sz="2000" dirty="0">
                <a:solidFill>
                  <a:schemeClr val="tx1"/>
                </a:solidFill>
                <a:latin typeface="Arial" panose="020B0604020202020204" pitchFamily="34" charset="0"/>
                <a:cs typeface="Arial" panose="020B0604020202020204" pitchFamily="34" charset="0"/>
              </a:rPr>
              <a:t>Việt Nam có khoảng 2.000 làng nghề truyền thống, trong đó nhiều làng sản xuất gốm nổi tiếng như Bát Tràng, Chu Đậu, Phù Lãng. </a:t>
            </a:r>
          </a:p>
          <a:p>
            <a:pPr marL="380990" indent="-380990" eaLnBrk="0" fontAlgn="base" hangingPunct="0">
              <a:lnSpc>
                <a:spcPct val="150000"/>
              </a:lnSpc>
              <a:buClrTx/>
              <a:buSzTx/>
              <a:buFont typeface="Wingdings" pitchFamily="2" charset="2"/>
              <a:buChar char="v"/>
            </a:pPr>
            <a:r>
              <a:rPr lang="vi-VN" altLang="en-US" sz="2000" dirty="0">
                <a:solidFill>
                  <a:schemeClr val="tx1"/>
                </a:solidFill>
                <a:latin typeface="Arial" panose="020B0604020202020204" pitchFamily="34" charset="0"/>
                <a:cs typeface="Arial" panose="020B0604020202020204" pitchFamily="34" charset="0"/>
              </a:rPr>
              <a:t>Sản phẩm gốm sứ Việt Nam được xuất khẩu sang nhiều thị trường lớn như Mỹ, Nhật Bản, EU, với kim ngạch xuất khẩu đạt 711 triệu USD vào năm 2022. </a:t>
            </a:r>
          </a:p>
        </p:txBody>
      </p:sp>
    </p:spTree>
    <p:extLst>
      <p:ext uri="{BB962C8B-B14F-4D97-AF65-F5344CB8AC3E}">
        <p14:creationId xmlns:p14="http://schemas.microsoft.com/office/powerpoint/2010/main" val="33955640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A469A-8FB4-9B04-C4BA-D8FBC4BC3C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CB0707-2B8E-C70C-67B2-8B8E7AED5EB1}"/>
              </a:ext>
            </a:extLst>
          </p:cNvPr>
          <p:cNvSpPr>
            <a:spLocks noGrp="1"/>
          </p:cNvSpPr>
          <p:nvPr>
            <p:ph type="title" idx="4294967295"/>
          </p:nvPr>
        </p:nvSpPr>
        <p:spPr>
          <a:xfrm>
            <a:off x="609600" y="1191184"/>
            <a:ext cx="10972800" cy="495200"/>
          </a:xfrm>
          <a:prstGeom prst="rect">
            <a:avLst/>
          </a:prstGeom>
        </p:spPr>
        <p:txBody>
          <a:bodyPr>
            <a:noAutofit/>
          </a:bodyPr>
          <a:lstStyle/>
          <a:p>
            <a:pPr algn="ctr"/>
            <a:r>
              <a:rPr lang="en-US" sz="3200" b="1" dirty="0" err="1">
                <a:solidFill>
                  <a:schemeClr val="accent1">
                    <a:lumMod val="50000"/>
                  </a:schemeClr>
                </a:solidFill>
                <a:latin typeface="+mn-lt"/>
                <a:cs typeface="Arial" panose="020B0604020202020204" pitchFamily="34" charset="0"/>
              </a:rPr>
              <a:t>Các</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loại</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hình</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gốm</a:t>
            </a:r>
            <a:r>
              <a:rPr lang="en-US" sz="3200" b="1" dirty="0">
                <a:solidFill>
                  <a:schemeClr val="accent1">
                    <a:lumMod val="50000"/>
                  </a:schemeClr>
                </a:solidFill>
                <a:latin typeface="+mn-lt"/>
                <a:cs typeface="Arial" panose="020B0604020202020204" pitchFamily="34" charset="0"/>
              </a:rPr>
              <a:t> </a:t>
            </a:r>
            <a:r>
              <a:rPr lang="en-US" sz="3200" b="1" dirty="0" err="1">
                <a:solidFill>
                  <a:schemeClr val="accent1">
                    <a:lumMod val="50000"/>
                  </a:schemeClr>
                </a:solidFill>
                <a:latin typeface="+mn-lt"/>
                <a:cs typeface="Arial" panose="020B0604020202020204" pitchFamily="34" charset="0"/>
              </a:rPr>
              <a:t>Việt</a:t>
            </a:r>
            <a:r>
              <a:rPr lang="en-US" sz="3200" b="1" dirty="0">
                <a:solidFill>
                  <a:schemeClr val="accent1">
                    <a:lumMod val="50000"/>
                  </a:schemeClr>
                </a:solidFill>
                <a:latin typeface="+mn-lt"/>
                <a:cs typeface="Arial" panose="020B0604020202020204" pitchFamily="34" charset="0"/>
              </a:rPr>
              <a:t> Nam</a:t>
            </a:r>
          </a:p>
        </p:txBody>
      </p:sp>
      <p:sp>
        <p:nvSpPr>
          <p:cNvPr id="4" name="Rectangle 1">
            <a:extLst>
              <a:ext uri="{FF2B5EF4-FFF2-40B4-BE49-F238E27FC236}">
                <a16:creationId xmlns:a16="http://schemas.microsoft.com/office/drawing/2014/main" id="{45A64B3D-78EF-B22F-2610-955B17CC28DA}"/>
              </a:ext>
            </a:extLst>
          </p:cNvPr>
          <p:cNvSpPr>
            <a:spLocks noGrp="1" noChangeArrowheads="1"/>
          </p:cNvSpPr>
          <p:nvPr>
            <p:ph type="body" idx="4294967295"/>
          </p:nvPr>
        </p:nvSpPr>
        <p:spPr bwMode="auto">
          <a:xfrm>
            <a:off x="609601" y="1841162"/>
            <a:ext cx="5358714" cy="4605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ctr" eaLnBrk="0" fontAlgn="base" hangingPunct="0">
              <a:lnSpc>
                <a:spcPct val="130000"/>
              </a:lnSpc>
              <a:buClrTx/>
              <a:buSzTx/>
              <a:buNone/>
            </a:pPr>
            <a:r>
              <a:rPr lang="vi-VN" altLang="en-US" b="1" dirty="0">
                <a:solidFill>
                  <a:schemeClr val="tx1"/>
                </a:solidFill>
                <a:latin typeface="Arial" panose="020B0604020202020204" pitchFamily="34" charset="0"/>
                <a:cs typeface="Arial" panose="020B0604020202020204" pitchFamily="34" charset="0"/>
              </a:rPr>
              <a:t>Các loại hình gốm ở Việt Nam</a:t>
            </a:r>
          </a:p>
          <a:p>
            <a:pPr marL="0" indent="0" algn="ctr" eaLnBrk="0" fontAlgn="base" hangingPunct="0">
              <a:lnSpc>
                <a:spcPct val="130000"/>
              </a:lnSpc>
              <a:buClrTx/>
              <a:buSzTx/>
              <a:buNone/>
            </a:pPr>
            <a:endParaRPr lang="vi-VN" altLang="en-US" b="1" dirty="0">
              <a:solidFill>
                <a:schemeClr val="tx1"/>
              </a:solidFill>
              <a:latin typeface="Arial" panose="020B0604020202020204" pitchFamily="34" charset="0"/>
              <a:cs typeface="Arial" panose="020B0604020202020204" pitchFamily="34" charset="0"/>
            </a:endParaRPr>
          </a:p>
          <a:p>
            <a:pPr marL="380990" indent="-380990" eaLnBrk="0" fontAlgn="base" hangingPunct="0">
              <a:lnSpc>
                <a:spcPct val="130000"/>
              </a:lnSpc>
              <a:buClrTx/>
              <a:buSzTx/>
            </a:pPr>
            <a:r>
              <a:rPr lang="vi-VN" altLang="en-US" b="1" dirty="0">
                <a:solidFill>
                  <a:schemeClr val="tx1"/>
                </a:solidFill>
                <a:latin typeface="Arial" panose="020B0604020202020204" pitchFamily="34" charset="0"/>
                <a:cs typeface="Arial" panose="020B0604020202020204" pitchFamily="34" charset="0"/>
              </a:rPr>
              <a:t>Gốm gia dụng: </a:t>
            </a:r>
            <a:r>
              <a:rPr lang="vi-VN" altLang="en-US" dirty="0">
                <a:solidFill>
                  <a:schemeClr val="tx1"/>
                </a:solidFill>
                <a:latin typeface="Arial" panose="020B0604020202020204" pitchFamily="34" charset="0"/>
                <a:cs typeface="Arial" panose="020B0604020202020204" pitchFamily="34" charset="0"/>
              </a:rPr>
              <a:t>Bát, đĩa, chén, ấm trà, lọ hoa.</a:t>
            </a:r>
          </a:p>
          <a:p>
            <a:pPr marL="380990" indent="-380990" eaLnBrk="0" fontAlgn="base" hangingPunct="0">
              <a:lnSpc>
                <a:spcPct val="130000"/>
              </a:lnSpc>
              <a:buClrTx/>
              <a:buSzTx/>
            </a:pPr>
            <a:r>
              <a:rPr lang="vi-VN" altLang="en-US" b="1" dirty="0">
                <a:solidFill>
                  <a:schemeClr val="tx1"/>
                </a:solidFill>
                <a:latin typeface="Arial" panose="020B0604020202020204" pitchFamily="34" charset="0"/>
                <a:cs typeface="Arial" panose="020B0604020202020204" pitchFamily="34" charset="0"/>
              </a:rPr>
              <a:t>Gốm trang trí: </a:t>
            </a:r>
            <a:r>
              <a:rPr lang="vi-VN" altLang="en-US" dirty="0">
                <a:solidFill>
                  <a:schemeClr val="tx1"/>
                </a:solidFill>
                <a:latin typeface="Arial" panose="020B0604020202020204" pitchFamily="34" charset="0"/>
                <a:cs typeface="Arial" panose="020B0604020202020204" pitchFamily="34" charset="0"/>
              </a:rPr>
              <a:t>Tượng, phù điêu, đèn gốm, bình phong.</a:t>
            </a:r>
          </a:p>
          <a:p>
            <a:pPr marL="380990" indent="-380990" eaLnBrk="0" fontAlgn="base" hangingPunct="0">
              <a:lnSpc>
                <a:spcPct val="130000"/>
              </a:lnSpc>
              <a:buClrTx/>
              <a:buSzTx/>
            </a:pPr>
            <a:r>
              <a:rPr lang="vi-VN" altLang="en-US" b="1" dirty="0">
                <a:solidFill>
                  <a:schemeClr val="tx1"/>
                </a:solidFill>
                <a:latin typeface="Arial" panose="020B0604020202020204" pitchFamily="34" charset="0"/>
                <a:cs typeface="Arial" panose="020B0604020202020204" pitchFamily="34" charset="0"/>
              </a:rPr>
              <a:t>Gốm xây dựng: </a:t>
            </a:r>
            <a:r>
              <a:rPr lang="vi-VN" altLang="en-US" dirty="0">
                <a:solidFill>
                  <a:schemeClr val="tx1"/>
                </a:solidFill>
                <a:latin typeface="Arial" panose="020B0604020202020204" pitchFamily="34" charset="0"/>
                <a:cs typeface="Arial" panose="020B0604020202020204" pitchFamily="34" charset="0"/>
              </a:rPr>
              <a:t>Gạch ngói, gạch lát nền, gạch ốp tường.</a:t>
            </a:r>
          </a:p>
          <a:p>
            <a:pPr marL="380990" indent="-380990" eaLnBrk="0" fontAlgn="base" hangingPunct="0">
              <a:lnSpc>
                <a:spcPct val="130000"/>
              </a:lnSpc>
              <a:buClrTx/>
              <a:buSzTx/>
            </a:pPr>
            <a:r>
              <a:rPr lang="vi-VN" altLang="en-US" b="1" dirty="0">
                <a:solidFill>
                  <a:schemeClr val="tx1"/>
                </a:solidFill>
                <a:latin typeface="Arial" panose="020B0604020202020204" pitchFamily="34" charset="0"/>
                <a:cs typeface="Arial" panose="020B0604020202020204" pitchFamily="34" charset="0"/>
              </a:rPr>
              <a:t>Gốm mỹ nghệ: </a:t>
            </a:r>
            <a:r>
              <a:rPr lang="vi-VN" altLang="en-US" dirty="0">
                <a:solidFill>
                  <a:schemeClr val="tx1"/>
                </a:solidFill>
                <a:latin typeface="Arial" panose="020B0604020202020204" pitchFamily="34" charset="0"/>
                <a:cs typeface="Arial" panose="020B0604020202020204" pitchFamily="34" charset="0"/>
              </a:rPr>
              <a:t>Tác phẩm nghệ thuật, quà lưu niệm.</a:t>
            </a:r>
          </a:p>
          <a:p>
            <a:pPr marL="380990" indent="-380990" eaLnBrk="0" fontAlgn="base" hangingPunct="0">
              <a:lnSpc>
                <a:spcPct val="130000"/>
              </a:lnSpc>
              <a:buClrTx/>
              <a:buSzTx/>
            </a:pPr>
            <a:r>
              <a:rPr lang="vi-VN" altLang="en-US" b="1" dirty="0">
                <a:solidFill>
                  <a:schemeClr val="tx1"/>
                </a:solidFill>
                <a:latin typeface="Arial" panose="020B0604020202020204" pitchFamily="34" charset="0"/>
                <a:cs typeface="Arial" panose="020B0604020202020204" pitchFamily="34" charset="0"/>
              </a:rPr>
              <a:t>Gốm kỹ thuật</a:t>
            </a:r>
            <a:r>
              <a:rPr lang="vi-VN" altLang="en-US" dirty="0">
                <a:solidFill>
                  <a:schemeClr val="tx1"/>
                </a:solidFill>
                <a:latin typeface="Arial" panose="020B0604020202020204" pitchFamily="34" charset="0"/>
                <a:cs typeface="Arial" panose="020B0604020202020204" pitchFamily="34" charset="0"/>
              </a:rPr>
              <a:t>: Các sản phẩm sứ cách điện, Sứ vệ sinh, các sản phẩm kỹ thuật khác</a:t>
            </a:r>
          </a:p>
        </p:txBody>
      </p:sp>
      <p:sp>
        <p:nvSpPr>
          <p:cNvPr id="3" name="Rectangle 1">
            <a:extLst>
              <a:ext uri="{FF2B5EF4-FFF2-40B4-BE49-F238E27FC236}">
                <a16:creationId xmlns:a16="http://schemas.microsoft.com/office/drawing/2014/main" id="{300D199D-6F45-0FF7-F2F9-705AAE830BCF}"/>
              </a:ext>
            </a:extLst>
          </p:cNvPr>
          <p:cNvSpPr txBox="1">
            <a:spLocks noChangeArrowheads="1"/>
          </p:cNvSpPr>
          <p:nvPr/>
        </p:nvSpPr>
        <p:spPr bwMode="auto">
          <a:xfrm>
            <a:off x="6096000" y="1841162"/>
            <a:ext cx="5848027"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0" indent="0" algn="ctr" eaLnBrk="0" fontAlgn="base" hangingPunct="0">
              <a:lnSpc>
                <a:spcPct val="130000"/>
              </a:lnSpc>
              <a:buClrTx/>
              <a:buSzTx/>
              <a:buNone/>
            </a:pPr>
            <a:r>
              <a:rPr lang="vi-VN" altLang="en-US" sz="2000" b="1" dirty="0">
                <a:solidFill>
                  <a:schemeClr val="tx1"/>
                </a:solidFill>
                <a:latin typeface="Arial" panose="020B0604020202020204" pitchFamily="34" charset="0"/>
                <a:cs typeface="Arial" panose="020B0604020202020204" pitchFamily="34" charset="0"/>
              </a:rPr>
              <a:t>Giải pháp phát triển ngành gốm</a:t>
            </a:r>
          </a:p>
          <a:p>
            <a:pPr marL="0" indent="0" algn="ctr" eaLnBrk="0" fontAlgn="base" hangingPunct="0">
              <a:lnSpc>
                <a:spcPct val="130000"/>
              </a:lnSpc>
              <a:buClrTx/>
              <a:buSzTx/>
              <a:buNone/>
            </a:pPr>
            <a:endParaRPr lang="vi-VN" altLang="en-US" sz="2000" b="1" dirty="0">
              <a:solidFill>
                <a:schemeClr val="tx1"/>
              </a:solidFill>
              <a:latin typeface="Arial" panose="020B0604020202020204" pitchFamily="34" charset="0"/>
              <a:cs typeface="Arial" panose="020B0604020202020204" pitchFamily="34" charset="0"/>
            </a:endParaRPr>
          </a:p>
          <a:p>
            <a:pPr marL="380990" indent="-380990" eaLnBrk="0" fontAlgn="base" hangingPunct="0">
              <a:lnSpc>
                <a:spcPct val="130000"/>
              </a:lnSpc>
              <a:buClrTx/>
              <a:buSzTx/>
            </a:pPr>
            <a:r>
              <a:rPr lang="vi-VN" altLang="en-US" sz="2000" b="1" dirty="0">
                <a:solidFill>
                  <a:schemeClr val="tx1"/>
                </a:solidFill>
                <a:latin typeface="Arial" panose="020B0604020202020204" pitchFamily="34" charset="0"/>
                <a:cs typeface="Arial" panose="020B0604020202020204" pitchFamily="34" charset="0"/>
              </a:rPr>
              <a:t>Đào tạo nghệ nhân: </a:t>
            </a:r>
            <a:r>
              <a:rPr lang="vi-VN" altLang="en-US" sz="2000" dirty="0">
                <a:solidFill>
                  <a:schemeClr val="tx1"/>
                </a:solidFill>
                <a:latin typeface="Arial" panose="020B0604020202020204" pitchFamily="34" charset="0"/>
                <a:cs typeface="Arial" panose="020B0604020202020204" pitchFamily="34" charset="0"/>
              </a:rPr>
              <a:t>Bảo tồn và phát huy kỹ thuật truyền thống.</a:t>
            </a:r>
          </a:p>
          <a:p>
            <a:pPr marL="380990" indent="-380990" eaLnBrk="0" fontAlgn="base" hangingPunct="0">
              <a:lnSpc>
                <a:spcPct val="130000"/>
              </a:lnSpc>
              <a:buClrTx/>
              <a:buSzTx/>
            </a:pPr>
            <a:r>
              <a:rPr lang="vi-VN" altLang="en-US" sz="2000" b="1" dirty="0">
                <a:solidFill>
                  <a:schemeClr val="tx1"/>
                </a:solidFill>
                <a:latin typeface="Arial" panose="020B0604020202020204" pitchFamily="34" charset="0"/>
                <a:cs typeface="Arial" panose="020B0604020202020204" pitchFamily="34" charset="0"/>
              </a:rPr>
              <a:t>Đổi mới công nghệ: </a:t>
            </a:r>
            <a:r>
              <a:rPr lang="vi-VN" altLang="en-US" sz="2000" dirty="0">
                <a:solidFill>
                  <a:schemeClr val="tx1"/>
                </a:solidFill>
                <a:latin typeface="Arial" panose="020B0604020202020204" pitchFamily="34" charset="0"/>
                <a:cs typeface="Arial" panose="020B0604020202020204" pitchFamily="34" charset="0"/>
              </a:rPr>
              <a:t>Áp dụng công nghệ tiên tiến trong sản xuất.</a:t>
            </a:r>
          </a:p>
          <a:p>
            <a:pPr marL="380990" indent="-380990" eaLnBrk="0" fontAlgn="base" hangingPunct="0">
              <a:lnSpc>
                <a:spcPct val="130000"/>
              </a:lnSpc>
              <a:buClrTx/>
              <a:buSzTx/>
            </a:pPr>
            <a:r>
              <a:rPr lang="vi-VN" altLang="en-US" sz="2000" b="1" dirty="0">
                <a:solidFill>
                  <a:schemeClr val="tx1"/>
                </a:solidFill>
                <a:latin typeface="Arial" panose="020B0604020202020204" pitchFamily="34" charset="0"/>
                <a:cs typeface="Arial" panose="020B0604020202020204" pitchFamily="34" charset="0"/>
              </a:rPr>
              <a:t>Mở rộng thị trường: </a:t>
            </a:r>
            <a:r>
              <a:rPr lang="vi-VN" altLang="en-US" sz="2000" dirty="0">
                <a:solidFill>
                  <a:schemeClr val="tx1"/>
                </a:solidFill>
                <a:latin typeface="Arial" panose="020B0604020202020204" pitchFamily="34" charset="0"/>
                <a:cs typeface="Arial" panose="020B0604020202020204" pitchFamily="34" charset="0"/>
              </a:rPr>
              <a:t>Tăng cường xúc tiến thương mại, tham gia hội chợ quốc tế.</a:t>
            </a:r>
          </a:p>
          <a:p>
            <a:pPr marL="380990" indent="-380990" eaLnBrk="0" fontAlgn="base" hangingPunct="0">
              <a:lnSpc>
                <a:spcPct val="130000"/>
              </a:lnSpc>
              <a:buClrTx/>
              <a:buSzTx/>
            </a:pPr>
            <a:r>
              <a:rPr lang="vi-VN" altLang="en-US" sz="2000" b="1" dirty="0">
                <a:solidFill>
                  <a:schemeClr val="tx1"/>
                </a:solidFill>
                <a:latin typeface="Arial" panose="020B0604020202020204" pitchFamily="34" charset="0"/>
                <a:cs typeface="Arial" panose="020B0604020202020204" pitchFamily="34" charset="0"/>
              </a:rPr>
              <a:t>Phát triển du lịch làng nghề: </a:t>
            </a:r>
            <a:r>
              <a:rPr lang="vi-VN" altLang="en-US" sz="2000" dirty="0">
                <a:solidFill>
                  <a:schemeClr val="tx1"/>
                </a:solidFill>
                <a:latin typeface="Arial" panose="020B0604020202020204" pitchFamily="34" charset="0"/>
                <a:cs typeface="Arial" panose="020B0604020202020204" pitchFamily="34" charset="0"/>
              </a:rPr>
              <a:t>Kết hợp sản xuất gốm với du lịch trải nghiệm.</a:t>
            </a:r>
          </a:p>
          <a:p>
            <a:pPr marL="380990" indent="-380990" eaLnBrk="0" fontAlgn="base" hangingPunct="0">
              <a:lnSpc>
                <a:spcPct val="130000"/>
              </a:lnSpc>
              <a:buClrTx/>
              <a:buSzTx/>
            </a:pPr>
            <a:endParaRPr lang="en-US" alt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92688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idx="4294967295"/>
          </p:nvPr>
        </p:nvSpPr>
        <p:spPr>
          <a:xfrm>
            <a:off x="609600" y="1184699"/>
            <a:ext cx="10972800" cy="654050"/>
          </a:xfrm>
          <a:prstGeom prst="rect">
            <a:avLst/>
          </a:prstGeom>
        </p:spPr>
        <p:txBody>
          <a:bodyPr/>
          <a:lstStyle/>
          <a:p>
            <a:pPr algn="ctr"/>
            <a:r>
              <a:rPr lang="en-US" b="1" dirty="0">
                <a:solidFill>
                  <a:schemeClr val="accent1">
                    <a:lumMod val="50000"/>
                  </a:schemeClr>
                </a:solidFill>
                <a:latin typeface="Arial" panose="020B0604020202020204" pitchFamily="34" charset="0"/>
                <a:cs typeface="Arial" panose="020B0604020202020204" pitchFamily="34" charset="0"/>
              </a:rPr>
              <a:t>Thảo luận nhóm và trình bày</a:t>
            </a:r>
            <a:endParaRPr lang="en-VN" b="1" dirty="0">
              <a:solidFill>
                <a:schemeClr val="accent1">
                  <a:lumMod val="50000"/>
                </a:schemeClr>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4294967295"/>
          </p:nvPr>
        </p:nvSpPr>
        <p:spPr>
          <a:xfrm>
            <a:off x="609600" y="1838749"/>
            <a:ext cx="10972800" cy="3579498"/>
          </a:xfrm>
          <a:prstGeom prst="rect">
            <a:avLst/>
          </a:prstGeom>
        </p:spPr>
        <p:txBody>
          <a:bodyPr>
            <a:normAutofit lnSpcReduction="10000"/>
          </a:bodyPr>
          <a:lstStyle/>
          <a:p>
            <a:pPr marL="139700" indent="0">
              <a:buNone/>
            </a:pPr>
            <a:r>
              <a:rPr lang="en-US" b="1" dirty="0">
                <a:latin typeface="Arial" panose="020B0604020202020204" pitchFamily="34" charset="0"/>
                <a:cs typeface="Arial" panose="020B0604020202020204" pitchFamily="34" charset="0"/>
              </a:rPr>
              <a:t>Chia lớp thành 4 nhóm</a:t>
            </a:r>
            <a:endParaRPr lang="en-VN" b="1" dirty="0">
              <a:latin typeface="Arial" panose="020B0604020202020204" pitchFamily="34" charset="0"/>
              <a:cs typeface="Arial" panose="020B0604020202020204" pitchFamily="34" charset="0"/>
            </a:endParaRPr>
          </a:p>
          <a:p>
            <a:pPr marL="139700" indent="0">
              <a:buNone/>
            </a:pPr>
            <a:endParaRPr lang="en-VN" dirty="0">
              <a:latin typeface="Arial" panose="020B0604020202020204" pitchFamily="34" charset="0"/>
              <a:cs typeface="Arial" panose="020B0604020202020204" pitchFamily="34" charset="0"/>
            </a:endParaRPr>
          </a:p>
          <a:p>
            <a:pPr marL="139700" indent="0">
              <a:buNone/>
            </a:pPr>
            <a:r>
              <a:rPr lang="en-US" b="1" dirty="0">
                <a:latin typeface="Arial" panose="020B0604020202020204" pitchFamily="34" charset="0"/>
                <a:cs typeface="Arial" panose="020B0604020202020204" pitchFamily="34" charset="0"/>
              </a:rPr>
              <a:t>Thảo luận trong 15 phút</a:t>
            </a:r>
            <a:endParaRPr lang="en-VN" b="1" dirty="0">
              <a:latin typeface="Arial" panose="020B0604020202020204" pitchFamily="34" charset="0"/>
              <a:cs typeface="Arial" panose="020B0604020202020204" pitchFamily="34" charset="0"/>
            </a:endParaRPr>
          </a:p>
          <a:p>
            <a:pPr marL="139700" indent="0">
              <a:buNone/>
            </a:pPr>
            <a:endParaRPr lang="en-VN"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Theo bạn, ngành nào sử dụng nhiều năng lượng nhất tại Việt Nam ?</a:t>
            </a:r>
          </a:p>
          <a:p>
            <a:endParaRPr lang="en-US" dirty="0">
              <a:latin typeface="Arial" panose="020B0604020202020204" pitchFamily="34" charset="0"/>
              <a:cs typeface="Arial" panose="020B0604020202020204" pitchFamily="34" charset="0"/>
            </a:endParaRPr>
          </a:p>
          <a:p>
            <a:r>
              <a:rPr lang="vi-VN" dirty="0">
                <a:latin typeface="Arial" panose="020B0604020202020204" pitchFamily="34" charset="0"/>
                <a:cs typeface="Arial" panose="020B0604020202020204" pitchFamily="34" charset="0"/>
              </a:rPr>
              <a:t>Xác định những người sử dụng năng lượng được chỉ định trong công ty </a:t>
            </a:r>
            <a:r>
              <a:rPr lang="en-US" dirty="0">
                <a:latin typeface="Arial" panose="020B0604020202020204" pitchFamily="34" charset="0"/>
                <a:cs typeface="Arial" panose="020B0604020202020204" pitchFamily="34" charset="0"/>
              </a:rPr>
              <a:t>gạch/gốm?</a:t>
            </a:r>
          </a:p>
          <a:p>
            <a:pPr marL="139700" indent="0">
              <a:buNone/>
            </a:pPr>
            <a:endParaRPr lang="en-US" dirty="0">
              <a:latin typeface="Arial" panose="020B0604020202020204" pitchFamily="34" charset="0"/>
              <a:cs typeface="Arial" panose="020B0604020202020204" pitchFamily="34" charset="0"/>
            </a:endParaRPr>
          </a:p>
          <a:p>
            <a:r>
              <a:rPr lang="vi-VN" dirty="0">
                <a:latin typeface="Arial" panose="020B0604020202020204" pitchFamily="34" charset="0"/>
                <a:cs typeface="Arial" panose="020B0604020202020204" pitchFamily="34" charset="0"/>
              </a:rPr>
              <a:t>Công ty của bạn chủ yếu sử dụng nguồn năng lượng nào</a:t>
            </a:r>
            <a:r>
              <a:rPr lang="en-US"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Giải pháp tiết kiệm năng lượng trong công ty của bạn ?</a:t>
            </a:r>
            <a:endParaRPr lang="en-VN" dirty="0">
              <a:latin typeface="Arial" panose="020B0604020202020204" pitchFamily="34" charset="0"/>
              <a:cs typeface="Arial" panose="020B0604020202020204" pitchFamily="34" charset="0"/>
            </a:endParaRPr>
          </a:p>
          <a:p>
            <a:pPr marL="139700" indent="0">
              <a:buNone/>
            </a:pPr>
            <a:endParaRPr lang="en-VN" dirty="0">
              <a:latin typeface="Arial" panose="020B0604020202020204" pitchFamily="34" charset="0"/>
              <a:cs typeface="Arial" panose="020B0604020202020204" pitchFamily="34" charset="0"/>
            </a:endParaRPr>
          </a:p>
          <a:p>
            <a:pPr marL="139700" indent="0">
              <a:buNone/>
            </a:pPr>
            <a:r>
              <a:rPr lang="en-US" b="1" dirty="0">
                <a:latin typeface="Arial" panose="020B0604020202020204" pitchFamily="34" charset="0"/>
                <a:cs typeface="Arial" panose="020B0604020202020204" pitchFamily="34" charset="0"/>
              </a:rPr>
              <a:t>Trình bày trong 5 phút</a:t>
            </a:r>
            <a:endParaRPr lang="en-VN" b="1" dirty="0">
              <a:latin typeface="Arial" panose="020B0604020202020204" pitchFamily="34" charset="0"/>
              <a:cs typeface="Arial" panose="020B0604020202020204" pitchFamily="34" charset="0"/>
            </a:endParaRPr>
          </a:p>
          <a:p>
            <a:endParaRPr lang="en-V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5015996"/>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1C5AD-0107-4F20-E4EF-F8B2AA41F9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AA9A11-BE21-5670-D45A-8951C9914FEB}"/>
              </a:ext>
            </a:extLst>
          </p:cNvPr>
          <p:cNvSpPr>
            <a:spLocks noGrp="1"/>
          </p:cNvSpPr>
          <p:nvPr>
            <p:ph type="title" idx="4294967295"/>
          </p:nvPr>
        </p:nvSpPr>
        <p:spPr>
          <a:xfrm>
            <a:off x="840258" y="1294674"/>
            <a:ext cx="10972800" cy="495200"/>
          </a:xfrm>
          <a:prstGeom prst="rect">
            <a:avLst/>
          </a:prstGeom>
        </p:spPr>
        <p:txBody>
          <a:bodyPr>
            <a:noAutofit/>
          </a:bodyPr>
          <a:lstStyle/>
          <a:p>
            <a:pPr algn="ctr"/>
            <a:r>
              <a:rPr lang="en-US" sz="3200" b="1" noProof="1">
                <a:solidFill>
                  <a:schemeClr val="accent1">
                    <a:lumMod val="50000"/>
                  </a:schemeClr>
                </a:solidFill>
                <a:latin typeface="+mn-lt"/>
                <a:cs typeface="Arial" panose="020B0604020202020204" pitchFamily="34" charset="0"/>
              </a:rPr>
              <a:t>Công nghệ sản xuất gạch nung</a:t>
            </a:r>
          </a:p>
        </p:txBody>
      </p:sp>
      <p:sp>
        <p:nvSpPr>
          <p:cNvPr id="4" name="Rectangle 1">
            <a:extLst>
              <a:ext uri="{FF2B5EF4-FFF2-40B4-BE49-F238E27FC236}">
                <a16:creationId xmlns:a16="http://schemas.microsoft.com/office/drawing/2014/main" id="{3F45F755-C3F2-21EB-3F40-363229643EAF}"/>
              </a:ext>
            </a:extLst>
          </p:cNvPr>
          <p:cNvSpPr>
            <a:spLocks noGrp="1" noChangeArrowheads="1"/>
          </p:cNvSpPr>
          <p:nvPr>
            <p:ph type="body" idx="4294967295"/>
          </p:nvPr>
        </p:nvSpPr>
        <p:spPr bwMode="auto">
          <a:xfrm>
            <a:off x="840258" y="2005748"/>
            <a:ext cx="10972800" cy="364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eaLnBrk="0" fontAlgn="base" hangingPunct="0">
              <a:lnSpc>
                <a:spcPct val="130000"/>
              </a:lnSpc>
              <a:buClrTx/>
              <a:buSzTx/>
            </a:pPr>
            <a:r>
              <a:rPr lang="vi-VN" altLang="en-US" sz="1600" b="1" dirty="0">
                <a:solidFill>
                  <a:schemeClr val="tx1"/>
                </a:solidFill>
                <a:latin typeface="Arial" panose="020B0604020202020204" pitchFamily="34" charset="0"/>
                <a:cs typeface="Arial" panose="020B0604020202020204" pitchFamily="34" charset="0"/>
              </a:rPr>
              <a:t>Lò thủ công: </a:t>
            </a:r>
            <a:r>
              <a:rPr lang="vi-VN" altLang="en-US" sz="1600" dirty="0">
                <a:solidFill>
                  <a:schemeClr val="tx1"/>
                </a:solidFill>
                <a:latin typeface="Arial" panose="020B0604020202020204" pitchFamily="34" charset="0"/>
                <a:cs typeface="Arial" panose="020B0604020202020204" pitchFamily="34" charset="0"/>
              </a:rPr>
              <a:t>Đã bị xóa bỏ hoàn toàn do công nghệ lạc hậu và gây ô nhiễm môi trường. </a:t>
            </a:r>
          </a:p>
          <a:p>
            <a:pPr marL="380990" indent="-380990" eaLnBrk="0" fontAlgn="base" hangingPunct="0">
              <a:lnSpc>
                <a:spcPct val="130000"/>
              </a:lnSpc>
              <a:buClrTx/>
              <a:buSzTx/>
            </a:pPr>
            <a:r>
              <a:rPr lang="vi-VN" altLang="en-US" sz="1600" b="1" dirty="0">
                <a:solidFill>
                  <a:schemeClr val="tx1"/>
                </a:solidFill>
                <a:latin typeface="Arial" panose="020B0604020202020204" pitchFamily="34" charset="0"/>
                <a:cs typeface="Arial" panose="020B0604020202020204" pitchFamily="34" charset="0"/>
              </a:rPr>
              <a:t>Lò vòng cải tiến: </a:t>
            </a:r>
            <a:r>
              <a:rPr lang="vi-VN" altLang="en-US" sz="1600" dirty="0">
                <a:solidFill>
                  <a:schemeClr val="tx1"/>
                </a:solidFill>
                <a:latin typeface="Arial" panose="020B0604020202020204" pitchFamily="34" charset="0"/>
                <a:cs typeface="Arial" panose="020B0604020202020204" pitchFamily="34" charset="0"/>
              </a:rPr>
              <a:t>Sử dụng nguyên liệu sét dẻo, nhưng sự tồn tại không lâu dài do nguồn nguyên liệu cạn kiệt. </a:t>
            </a:r>
          </a:p>
          <a:p>
            <a:pPr marL="380990" indent="-380990" eaLnBrk="0" fontAlgn="base" hangingPunct="0">
              <a:lnSpc>
                <a:spcPct val="130000"/>
              </a:lnSpc>
              <a:buClrTx/>
              <a:buSzTx/>
            </a:pPr>
            <a:r>
              <a:rPr lang="vi-VN" altLang="en-US" sz="1600" b="1" dirty="0">
                <a:solidFill>
                  <a:schemeClr val="tx1"/>
                </a:solidFill>
                <a:latin typeface="Arial" panose="020B0604020202020204" pitchFamily="34" charset="0"/>
                <a:cs typeface="Arial" panose="020B0604020202020204" pitchFamily="34" charset="0"/>
              </a:rPr>
              <a:t>Lò tuynel hiện đại: </a:t>
            </a:r>
            <a:r>
              <a:rPr lang="vi-VN" altLang="en-US" sz="1600" dirty="0">
                <a:solidFill>
                  <a:schemeClr val="tx1"/>
                </a:solidFill>
                <a:latin typeface="Arial" panose="020B0604020202020204" pitchFamily="34" charset="0"/>
                <a:cs typeface="Arial" panose="020B0604020202020204" pitchFamily="34" charset="0"/>
              </a:rPr>
              <a:t>Sử dụng nguyên liệu đất bãi ven sông, đất đồi; năng suất cao, chất lượng tốt, tự động hóa cao, tiêu tốn ít năng lượng. Với đặc trưng của việc hiện đại hóa khâu chế biến tạo hình gạch, sử dụng </a:t>
            </a:r>
            <a:r>
              <a:rPr lang="vi-VN" altLang="en-US" sz="1600" dirty="0" err="1">
                <a:solidFill>
                  <a:schemeClr val="tx1"/>
                </a:solidFill>
                <a:latin typeface="Arial" panose="020B0604020202020204" pitchFamily="34" charset="0"/>
                <a:cs typeface="Arial" panose="020B0604020202020204" pitchFamily="34" charset="0"/>
              </a:rPr>
              <a:t>robot</a:t>
            </a:r>
            <a:r>
              <a:rPr lang="vi-VN" altLang="en-US" sz="1600" dirty="0">
                <a:solidFill>
                  <a:schemeClr val="tx1"/>
                </a:solidFill>
                <a:latin typeface="Arial" panose="020B0604020202020204" pitchFamily="34" charset="0"/>
                <a:cs typeface="Arial" panose="020B0604020202020204" pitchFamily="34" charset="0"/>
              </a:rPr>
              <a:t> gắp gạch trong việc vào lò và ra lò. Lò Tuynel hiện đại được chia thành</a:t>
            </a:r>
            <a:r>
              <a:rPr lang="en-US" altLang="en-US" sz="1600" dirty="0">
                <a:solidFill>
                  <a:schemeClr val="tx1"/>
                </a:solidFill>
                <a:latin typeface="Arial" panose="020B0604020202020204" pitchFamily="34" charset="0"/>
                <a:cs typeface="Arial" panose="020B0604020202020204" pitchFamily="34" charset="0"/>
              </a:rPr>
              <a:t> </a:t>
            </a:r>
            <a:r>
              <a:rPr lang="vi-VN" altLang="en-US" sz="1600" dirty="0">
                <a:solidFill>
                  <a:schemeClr val="tx1"/>
                </a:solidFill>
                <a:latin typeface="Arial" panose="020B0604020202020204" pitchFamily="34" charset="0"/>
                <a:cs typeface="Arial" panose="020B0604020202020204" pitchFamily="34" charset="0"/>
              </a:rPr>
              <a:t>3 loại hình: </a:t>
            </a:r>
          </a:p>
          <a:p>
            <a:pPr marL="1028700" lvl="1" indent="-342900" eaLnBrk="0" fontAlgn="base" hangingPunct="0">
              <a:lnSpc>
                <a:spcPct val="130000"/>
              </a:lnSpc>
              <a:buClrTx/>
              <a:buSzTx/>
              <a:buFont typeface="+mj-lt"/>
              <a:buAutoNum type="arabicPeriod"/>
            </a:pPr>
            <a:r>
              <a:rPr lang="vi-VN" altLang="en-US" sz="1600" dirty="0">
                <a:solidFill>
                  <a:schemeClr val="tx1"/>
                </a:solidFill>
                <a:latin typeface="Arial" panose="020B0604020202020204" pitchFamily="34" charset="0"/>
                <a:cs typeface="Arial" panose="020B0604020202020204" pitchFamily="34" charset="0"/>
              </a:rPr>
              <a:t>Lò </a:t>
            </a:r>
            <a:r>
              <a:rPr lang="vi-VN" altLang="en-US" sz="1600" dirty="0" err="1">
                <a:solidFill>
                  <a:schemeClr val="tx1"/>
                </a:solidFill>
                <a:latin typeface="Arial" panose="020B0604020202020204" pitchFamily="34" charset="0"/>
                <a:cs typeface="Arial" panose="020B0604020202020204" pitchFamily="34" charset="0"/>
              </a:rPr>
              <a:t>Tuynel</a:t>
            </a:r>
            <a:r>
              <a:rPr lang="vi-VN" altLang="en-US" sz="1600" dirty="0">
                <a:solidFill>
                  <a:schemeClr val="tx1"/>
                </a:solidFill>
                <a:latin typeface="Arial" panose="020B0604020202020204" pitchFamily="34" charset="0"/>
                <a:cs typeface="Arial" panose="020B0604020202020204" pitchFamily="34" charset="0"/>
              </a:rPr>
              <a:t> theo công nghệ hầm truyền thống được xây dựng với trần lò cải tiến theo dạng </a:t>
            </a:r>
            <a:r>
              <a:rPr lang="vi-VN" altLang="en-US" sz="1600" dirty="0" err="1">
                <a:solidFill>
                  <a:schemeClr val="tx1"/>
                </a:solidFill>
                <a:latin typeface="Arial" panose="020B0604020202020204" pitchFamily="34" charset="0"/>
                <a:cs typeface="Arial" panose="020B0604020202020204" pitchFamily="34" charset="0"/>
              </a:rPr>
              <a:t>phẳng</a:t>
            </a:r>
            <a:r>
              <a:rPr lang="vi-VN" altLang="en-US" sz="1600" dirty="0">
                <a:solidFill>
                  <a:schemeClr val="tx1"/>
                </a:solidFill>
                <a:latin typeface="Arial" panose="020B0604020202020204" pitchFamily="34" charset="0"/>
                <a:cs typeface="Arial" panose="020B0604020202020204" pitchFamily="34" charset="0"/>
              </a:rPr>
              <a:t> và lòng lò rộng.</a:t>
            </a:r>
          </a:p>
          <a:p>
            <a:pPr marL="1028700" lvl="1" indent="-342900" eaLnBrk="0" fontAlgn="base" hangingPunct="0">
              <a:lnSpc>
                <a:spcPct val="130000"/>
              </a:lnSpc>
              <a:buClrTx/>
              <a:buSzTx/>
              <a:buFont typeface="+mj-lt"/>
              <a:buAutoNum type="arabicPeriod"/>
            </a:pPr>
            <a:r>
              <a:rPr lang="vi-VN" altLang="en-US" sz="1600" dirty="0">
                <a:solidFill>
                  <a:schemeClr val="tx1"/>
                </a:solidFill>
                <a:latin typeface="Arial" panose="020B0604020202020204" pitchFamily="34" charset="0"/>
                <a:cs typeface="Arial" panose="020B0604020202020204" pitchFamily="34" charset="0"/>
              </a:rPr>
              <a:t>Lò </a:t>
            </a:r>
            <a:r>
              <a:rPr lang="vi-VN" altLang="en-US" sz="1600" dirty="0" err="1">
                <a:solidFill>
                  <a:schemeClr val="tx1"/>
                </a:solidFill>
                <a:latin typeface="Arial" panose="020B0604020202020204" pitchFamily="34" charset="0"/>
                <a:cs typeface="Arial" panose="020B0604020202020204" pitchFamily="34" charset="0"/>
              </a:rPr>
              <a:t>Tuynel</a:t>
            </a:r>
            <a:r>
              <a:rPr lang="vi-VN" altLang="en-US" sz="1600" dirty="0">
                <a:solidFill>
                  <a:schemeClr val="tx1"/>
                </a:solidFill>
                <a:latin typeface="Arial" panose="020B0604020202020204" pitchFamily="34" charset="0"/>
                <a:cs typeface="Arial" panose="020B0604020202020204" pitchFamily="34" charset="0"/>
              </a:rPr>
              <a:t> di chuyển theo đó lò được thiết kế có thể chạy trên ray để lần lượt di chuyển qua các khối gạch được xếp cố định theo vòng tròn.</a:t>
            </a:r>
          </a:p>
          <a:p>
            <a:pPr marL="1028700" lvl="1" indent="-342900" eaLnBrk="0" fontAlgn="base" hangingPunct="0">
              <a:lnSpc>
                <a:spcPct val="130000"/>
              </a:lnSpc>
              <a:buClrTx/>
              <a:buSzTx/>
              <a:buFont typeface="+mj-lt"/>
              <a:buAutoNum type="arabicPeriod"/>
            </a:pPr>
            <a:r>
              <a:rPr lang="vi-VN" altLang="en-US" sz="1600" dirty="0">
                <a:solidFill>
                  <a:schemeClr val="tx1"/>
                </a:solidFill>
                <a:latin typeface="Arial" panose="020B0604020202020204" pitchFamily="34" charset="0"/>
                <a:cs typeface="Arial" panose="020B0604020202020204" pitchFamily="34" charset="0"/>
              </a:rPr>
              <a:t>Lò </a:t>
            </a:r>
            <a:r>
              <a:rPr lang="vi-VN" altLang="en-US" sz="1600" dirty="0" err="1">
                <a:solidFill>
                  <a:schemeClr val="tx1"/>
                </a:solidFill>
                <a:latin typeface="Arial" panose="020B0604020202020204" pitchFamily="34" charset="0"/>
                <a:cs typeface="Arial" panose="020B0604020202020204" pitchFamily="34" charset="0"/>
              </a:rPr>
              <a:t>Tuynel</a:t>
            </a:r>
            <a:r>
              <a:rPr lang="vi-VN" altLang="en-US" sz="1600" dirty="0">
                <a:solidFill>
                  <a:schemeClr val="tx1"/>
                </a:solidFill>
                <a:latin typeface="Arial" panose="020B0604020202020204" pitchFamily="34" charset="0"/>
                <a:cs typeface="Arial" panose="020B0604020202020204" pitchFamily="34" charset="0"/>
              </a:rPr>
              <a:t> trần di chuyển. Theo đó lò được thiết kế dạng hình chữ nhật đặt âm dưới đất. Tấm trần lò được thiết kế di chuyển được để đậy các khối gạch được xếp cố định</a:t>
            </a:r>
            <a:endParaRPr lang="en-US" altLang="en-US"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694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8" descr="A picture containing indoor, metal, area, several&#10;&#10;Description automatically generated">
            <a:extLst>
              <a:ext uri="{FF2B5EF4-FFF2-40B4-BE49-F238E27FC236}">
                <a16:creationId xmlns:a16="http://schemas.microsoft.com/office/drawing/2014/main" id="{1E263E9D-EC65-BF7A-6E6F-33AB145EB2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6357" y="1798407"/>
            <a:ext cx="4775274" cy="3577991"/>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1" descr="A picture containing building, open&#10;&#10;Description automatically generated">
            <a:extLst>
              <a:ext uri="{FF2B5EF4-FFF2-40B4-BE49-F238E27FC236}">
                <a16:creationId xmlns:a16="http://schemas.microsoft.com/office/drawing/2014/main" id="{3F4F14C1-B907-70DA-D20A-62BF8C824A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1682" y="1902293"/>
            <a:ext cx="2623701" cy="349941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1D196D2-159B-3CD4-FBFA-3FC557E50FC6}"/>
              </a:ext>
            </a:extLst>
          </p:cNvPr>
          <p:cNvSpPr>
            <a:spLocks noChangeArrowheads="1"/>
          </p:cNvSpPr>
          <p:nvPr/>
        </p:nvSpPr>
        <p:spPr bwMode="auto">
          <a:xfrm>
            <a:off x="0" y="669556"/>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5" name="Rectangle 4">
            <a:extLst>
              <a:ext uri="{FF2B5EF4-FFF2-40B4-BE49-F238E27FC236}">
                <a16:creationId xmlns:a16="http://schemas.microsoft.com/office/drawing/2014/main" id="{79D4A940-063A-D812-574D-B50DEFC9EBF6}"/>
              </a:ext>
            </a:extLst>
          </p:cNvPr>
          <p:cNvSpPr>
            <a:spLocks noChangeArrowheads="1"/>
          </p:cNvSpPr>
          <p:nvPr/>
        </p:nvSpPr>
        <p:spPr bwMode="auto">
          <a:xfrm>
            <a:off x="5941630" y="3866762"/>
            <a:ext cx="308739" cy="38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algn="just" defTabSz="1219170" eaLnBrk="0" fontAlgn="base" hangingPunct="0">
              <a:spcBef>
                <a:spcPct val="0"/>
              </a:spcBef>
              <a:spcAft>
                <a:spcPct val="0"/>
              </a:spcAft>
              <a:buClrTx/>
            </a:pPr>
            <a:r>
              <a:rPr lang="en-US" altLang="en-US" sz="1733" dirty="0">
                <a:solidFill>
                  <a:schemeClr val="tx1"/>
                </a:solidFill>
                <a:latin typeface="Arial" panose="020B0604020202020204" pitchFamily="34" charset="0"/>
                <a:ea typeface="Calibri" panose="020F0502020204030204" pitchFamily="34" charset="0"/>
                <a:cs typeface="Arial" panose="020B0604020202020204" pitchFamily="34" charset="0"/>
              </a:rPr>
              <a:t> </a:t>
            </a:r>
            <a:endParaRPr lang="en-US" altLang="en-US" sz="2400" dirty="0">
              <a:solidFill>
                <a:schemeClr val="tx1"/>
              </a:solidFill>
              <a:latin typeface="Arial" panose="020B0604020202020204" pitchFamily="34" charset="0"/>
            </a:endParaRPr>
          </a:p>
        </p:txBody>
      </p:sp>
      <p:sp>
        <p:nvSpPr>
          <p:cNvPr id="6" name="Rectangle 5">
            <a:extLst>
              <a:ext uri="{FF2B5EF4-FFF2-40B4-BE49-F238E27FC236}">
                <a16:creationId xmlns:a16="http://schemas.microsoft.com/office/drawing/2014/main" id="{787B697E-DF25-38DD-EFE1-DE8BA7560E15}"/>
              </a:ext>
            </a:extLst>
          </p:cNvPr>
          <p:cNvSpPr>
            <a:spLocks noChangeArrowheads="1"/>
          </p:cNvSpPr>
          <p:nvPr/>
        </p:nvSpPr>
        <p:spPr bwMode="auto">
          <a:xfrm>
            <a:off x="0" y="8105406"/>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8" name="TextBox 7">
            <a:extLst>
              <a:ext uri="{FF2B5EF4-FFF2-40B4-BE49-F238E27FC236}">
                <a16:creationId xmlns:a16="http://schemas.microsoft.com/office/drawing/2014/main" id="{7C4AAB07-48FC-1CD1-49AE-D2F492D384A0}"/>
              </a:ext>
            </a:extLst>
          </p:cNvPr>
          <p:cNvSpPr txBox="1"/>
          <p:nvPr/>
        </p:nvSpPr>
        <p:spPr>
          <a:xfrm>
            <a:off x="1368386" y="5683306"/>
            <a:ext cx="9763965" cy="400110"/>
          </a:xfrm>
          <a:prstGeom prst="rect">
            <a:avLst/>
          </a:prstGeom>
          <a:noFill/>
        </p:spPr>
        <p:txBody>
          <a:bodyPr wrap="square">
            <a:spAutoFit/>
          </a:bodyPr>
          <a:lstStyle/>
          <a:p>
            <a:pPr algn="ctr"/>
            <a:r>
              <a:rPr lang="vi-VN" sz="2000" b="1" dirty="0">
                <a:latin typeface="+mn-lt"/>
                <a:ea typeface="Calibri" panose="020F0502020204030204" pitchFamily="34" charset="0"/>
              </a:rPr>
              <a:t>L</a:t>
            </a:r>
            <a:r>
              <a:rPr lang="en-US" sz="2000" b="1" dirty="0">
                <a:latin typeface="+mn-lt"/>
                <a:ea typeface="Calibri" panose="020F0502020204030204" pitchFamily="34" charset="0"/>
              </a:rPr>
              <a:t>ò </a:t>
            </a:r>
            <a:r>
              <a:rPr lang="vi-VN" sz="2000" b="1" dirty="0">
                <a:latin typeface="+mn-lt"/>
                <a:ea typeface="Calibri" panose="020F0502020204030204" pitchFamily="34" charset="0"/>
              </a:rPr>
              <a:t>gạch</a:t>
            </a:r>
            <a:r>
              <a:rPr lang="en-US" sz="2000" b="1" dirty="0">
                <a:latin typeface="+mn-lt"/>
                <a:ea typeface="Calibri" panose="020F0502020204030204" pitchFamily="34" charset="0"/>
              </a:rPr>
              <a:t> </a:t>
            </a:r>
            <a:r>
              <a:rPr lang="en-US" sz="2000" b="1" dirty="0" err="1">
                <a:latin typeface="+mn-lt"/>
                <a:ea typeface="Calibri" panose="020F0502020204030204" pitchFamily="34" charset="0"/>
              </a:rPr>
              <a:t>Tuynel</a:t>
            </a:r>
            <a:r>
              <a:rPr lang="vi-VN" sz="2000" b="1" dirty="0">
                <a:latin typeface="+mn-lt"/>
                <a:ea typeface="Calibri" panose="020F0502020204030204" pitchFamily="34" charset="0"/>
              </a:rPr>
              <a:t> kiểu cũ với trần vòm xây bằng gạch chịu lửa với lòng lò hẹp</a:t>
            </a:r>
            <a:endParaRPr lang="en-US" sz="2000" dirty="0">
              <a:latin typeface="+mn-lt"/>
            </a:endParaRPr>
          </a:p>
        </p:txBody>
      </p:sp>
      <p:sp>
        <p:nvSpPr>
          <p:cNvPr id="2" name="Title 1">
            <a:extLst>
              <a:ext uri="{FF2B5EF4-FFF2-40B4-BE49-F238E27FC236}">
                <a16:creationId xmlns:a16="http://schemas.microsoft.com/office/drawing/2014/main" id="{D22B491F-9C65-D0ED-91DE-664BCC3BE64B}"/>
              </a:ext>
            </a:extLst>
          </p:cNvPr>
          <p:cNvSpPr>
            <a:spLocks noGrp="1"/>
          </p:cNvSpPr>
          <p:nvPr>
            <p:ph type="title" idx="4294967295"/>
          </p:nvPr>
        </p:nvSpPr>
        <p:spPr>
          <a:xfrm>
            <a:off x="728110" y="1152017"/>
            <a:ext cx="10972800" cy="495200"/>
          </a:xfrm>
          <a:prstGeom prst="rect">
            <a:avLst/>
          </a:prstGeom>
        </p:spPr>
        <p:txBody>
          <a:bodyPr>
            <a:noAutofit/>
          </a:bodyPr>
          <a:lstStyle/>
          <a:p>
            <a:pPr algn="ctr"/>
            <a:r>
              <a:rPr lang="en-US" sz="3200" b="1" noProof="1">
                <a:solidFill>
                  <a:schemeClr val="accent1">
                    <a:lumMod val="50000"/>
                  </a:schemeClr>
                </a:solidFill>
                <a:latin typeface="+mn-lt"/>
                <a:cs typeface="Arial" panose="020B0604020202020204" pitchFamily="34" charset="0"/>
              </a:rPr>
              <a:t>Công nghệ sản xuất gạch nung</a:t>
            </a:r>
          </a:p>
        </p:txBody>
      </p:sp>
    </p:spTree>
    <p:extLst>
      <p:ext uri="{BB962C8B-B14F-4D97-AF65-F5344CB8AC3E}">
        <p14:creationId xmlns:p14="http://schemas.microsoft.com/office/powerpoint/2010/main" val="2342994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https://scontent-hkg3-1.xx.fbcdn.net/v/t1.0-9/10169352_795506247233430_625349592161362278_n.jpg?oh=8eb42cb5e367fd618807c30140571e8a&amp;oe=58342341">
            <a:extLst>
              <a:ext uri="{FF2B5EF4-FFF2-40B4-BE49-F238E27FC236}">
                <a16:creationId xmlns:a16="http://schemas.microsoft.com/office/drawing/2014/main" id="{1FF999D4-D01C-7724-477B-9893D6D725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085" y="1889953"/>
            <a:ext cx="4948590" cy="3712773"/>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
            <a:extLst>
              <a:ext uri="{FF2B5EF4-FFF2-40B4-BE49-F238E27FC236}">
                <a16:creationId xmlns:a16="http://schemas.microsoft.com/office/drawing/2014/main" id="{9901FDCC-52AC-0794-E142-E3093F540B15}"/>
              </a:ext>
            </a:extLst>
          </p:cNvPr>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6746789" y="2113206"/>
            <a:ext cx="4238848" cy="326626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39D3CD6-2BE5-9168-EE2C-E622EC3004AF}"/>
              </a:ext>
            </a:extLst>
          </p:cNvPr>
          <p:cNvSpPr>
            <a:spLocks noChangeArrowheads="1"/>
          </p:cNvSpPr>
          <p:nvPr/>
        </p:nvSpPr>
        <p:spPr bwMode="auto">
          <a:xfrm>
            <a:off x="0" y="694270"/>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5" name="Rectangle 4">
            <a:extLst>
              <a:ext uri="{FF2B5EF4-FFF2-40B4-BE49-F238E27FC236}">
                <a16:creationId xmlns:a16="http://schemas.microsoft.com/office/drawing/2014/main" id="{1879D4A7-008F-CF75-13E3-1F56EC5B1688}"/>
              </a:ext>
            </a:extLst>
          </p:cNvPr>
          <p:cNvSpPr>
            <a:spLocks noChangeArrowheads="1"/>
          </p:cNvSpPr>
          <p:nvPr/>
        </p:nvSpPr>
        <p:spPr bwMode="auto">
          <a:xfrm>
            <a:off x="5941630" y="4115843"/>
            <a:ext cx="308739" cy="38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algn="just" defTabSz="1219170" eaLnBrk="0" fontAlgn="base" hangingPunct="0">
              <a:spcBef>
                <a:spcPct val="0"/>
              </a:spcBef>
              <a:spcAft>
                <a:spcPct val="0"/>
              </a:spcAft>
              <a:buClrTx/>
            </a:pPr>
            <a:r>
              <a:rPr lang="en-US" altLang="en-US" sz="1733" dirty="0">
                <a:solidFill>
                  <a:schemeClr val="tx1"/>
                </a:solidFill>
                <a:latin typeface="Arial" panose="020B0604020202020204" pitchFamily="34" charset="0"/>
                <a:ea typeface="Calibri" panose="020F0502020204030204" pitchFamily="34" charset="0"/>
                <a:cs typeface="Arial" panose="020B0604020202020204" pitchFamily="34" charset="0"/>
              </a:rPr>
              <a:t> </a:t>
            </a:r>
            <a:endParaRPr lang="en-US" altLang="en-US" sz="2400" dirty="0">
              <a:solidFill>
                <a:schemeClr val="tx1"/>
              </a:solidFill>
              <a:latin typeface="Arial" panose="020B0604020202020204" pitchFamily="34" charset="0"/>
            </a:endParaRPr>
          </a:p>
        </p:txBody>
      </p:sp>
      <p:sp>
        <p:nvSpPr>
          <p:cNvPr id="7" name="TextBox 6">
            <a:extLst>
              <a:ext uri="{FF2B5EF4-FFF2-40B4-BE49-F238E27FC236}">
                <a16:creationId xmlns:a16="http://schemas.microsoft.com/office/drawing/2014/main" id="{BC2A935C-1034-1BCC-C5A0-F168DF0165BF}"/>
              </a:ext>
            </a:extLst>
          </p:cNvPr>
          <p:cNvSpPr txBox="1"/>
          <p:nvPr/>
        </p:nvSpPr>
        <p:spPr>
          <a:xfrm>
            <a:off x="2602750" y="5750602"/>
            <a:ext cx="6677760" cy="830997"/>
          </a:xfrm>
          <a:prstGeom prst="rect">
            <a:avLst/>
          </a:prstGeom>
          <a:noFill/>
        </p:spPr>
        <p:txBody>
          <a:bodyPr wrap="square">
            <a:spAutoFit/>
          </a:bodyPr>
          <a:lstStyle/>
          <a:p>
            <a:pPr algn="ctr"/>
            <a:r>
              <a:rPr lang="en-US" sz="2400" b="1" dirty="0" err="1">
                <a:latin typeface="+mn-lt"/>
                <a:ea typeface="Calibri" panose="020F0502020204030204" pitchFamily="34" charset="0"/>
              </a:rPr>
              <a:t>Lò</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gạch</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Tuynel</a:t>
            </a:r>
            <a:r>
              <a:rPr lang="en-US" sz="2400" b="1" dirty="0">
                <a:latin typeface="+mn-lt"/>
                <a:ea typeface="Calibri" panose="020F0502020204030204" pitchFamily="34" charset="0"/>
              </a:rPr>
              <a:t> </a:t>
            </a:r>
            <a:r>
              <a:rPr lang="vi-VN" sz="2400" b="1" dirty="0">
                <a:latin typeface="+mn-lt"/>
                <a:ea typeface="Calibri" panose="020F0502020204030204" pitchFamily="34" charset="0"/>
              </a:rPr>
              <a:t>kiểu mới </a:t>
            </a:r>
            <a:r>
              <a:rPr lang="en-US" sz="2400" b="1" dirty="0" err="1">
                <a:latin typeface="+mn-lt"/>
                <a:ea typeface="Calibri" panose="020F0502020204030204" pitchFamily="34" charset="0"/>
              </a:rPr>
              <a:t>trần</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phẳng</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làm</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bằng</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bông</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gốm</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ép</a:t>
            </a:r>
            <a:r>
              <a:rPr lang="vi-VN" sz="2400" b="1" dirty="0">
                <a:latin typeface="+mn-lt"/>
                <a:ea typeface="Calibri" panose="020F0502020204030204" pitchFamily="34" charset="0"/>
              </a:rPr>
              <a:t> lòng lò rộng</a:t>
            </a:r>
            <a:endParaRPr lang="en-US" sz="2400" dirty="0">
              <a:latin typeface="+mn-lt"/>
            </a:endParaRPr>
          </a:p>
        </p:txBody>
      </p:sp>
      <p:sp>
        <p:nvSpPr>
          <p:cNvPr id="2" name="Title 1">
            <a:extLst>
              <a:ext uri="{FF2B5EF4-FFF2-40B4-BE49-F238E27FC236}">
                <a16:creationId xmlns:a16="http://schemas.microsoft.com/office/drawing/2014/main" id="{8CE1E7B7-4468-B815-0F54-0B3BF3B3177F}"/>
              </a:ext>
            </a:extLst>
          </p:cNvPr>
          <p:cNvSpPr>
            <a:spLocks noGrp="1"/>
          </p:cNvSpPr>
          <p:nvPr>
            <p:ph type="title" idx="4294967295"/>
          </p:nvPr>
        </p:nvSpPr>
        <p:spPr>
          <a:xfrm>
            <a:off x="728110" y="1176731"/>
            <a:ext cx="10972800" cy="495200"/>
          </a:xfrm>
          <a:prstGeom prst="rect">
            <a:avLst/>
          </a:prstGeom>
        </p:spPr>
        <p:txBody>
          <a:bodyPr>
            <a:noAutofit/>
          </a:bodyPr>
          <a:lstStyle/>
          <a:p>
            <a:pPr algn="ctr"/>
            <a:r>
              <a:rPr lang="en-US" sz="3200" b="1" noProof="1">
                <a:solidFill>
                  <a:schemeClr val="accent1">
                    <a:lumMod val="50000"/>
                  </a:schemeClr>
                </a:solidFill>
                <a:latin typeface="+mn-lt"/>
                <a:cs typeface="Arial" panose="020B0604020202020204" pitchFamily="34" charset="0"/>
              </a:rPr>
              <a:t>Công nghệ sản xuất gạch nung</a:t>
            </a:r>
          </a:p>
        </p:txBody>
      </p:sp>
    </p:spTree>
    <p:extLst>
      <p:ext uri="{BB962C8B-B14F-4D97-AF65-F5344CB8AC3E}">
        <p14:creationId xmlns:p14="http://schemas.microsoft.com/office/powerpoint/2010/main" val="36883348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model of a city&#10;&#10;Description automatically generated with medium confidence">
            <a:extLst>
              <a:ext uri="{FF2B5EF4-FFF2-40B4-BE49-F238E27FC236}">
                <a16:creationId xmlns:a16="http://schemas.microsoft.com/office/drawing/2014/main" id="{3865B70E-7B7A-F931-9325-007DD328B73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083" y="2580664"/>
            <a:ext cx="5911123" cy="3253625"/>
          </a:xfrm>
          <a:prstGeom prst="rect">
            <a:avLst/>
          </a:prstGeom>
          <a:noFill/>
          <a:ln>
            <a:noFill/>
          </a:ln>
        </p:spPr>
      </p:pic>
      <p:pic>
        <p:nvPicPr>
          <p:cNvPr id="7" name="Picture 6">
            <a:extLst>
              <a:ext uri="{FF2B5EF4-FFF2-40B4-BE49-F238E27FC236}">
                <a16:creationId xmlns:a16="http://schemas.microsoft.com/office/drawing/2014/main" id="{9320F447-B8D4-152F-24E3-4FFEC50C0610}"/>
              </a:ext>
            </a:extLst>
          </p:cNvPr>
          <p:cNvPicPr>
            <a:picLocks noChangeAspect="1"/>
          </p:cNvPicPr>
          <p:nvPr/>
        </p:nvPicPr>
        <p:blipFill>
          <a:blip r:embed="rId3"/>
          <a:stretch>
            <a:fillRect/>
          </a:stretch>
        </p:blipFill>
        <p:spPr>
          <a:xfrm>
            <a:off x="6406206" y="2580663"/>
            <a:ext cx="5525271" cy="3289759"/>
          </a:xfrm>
          <a:prstGeom prst="rect">
            <a:avLst/>
          </a:prstGeom>
        </p:spPr>
      </p:pic>
      <p:sp>
        <p:nvSpPr>
          <p:cNvPr id="9" name="TextBox 8">
            <a:extLst>
              <a:ext uri="{FF2B5EF4-FFF2-40B4-BE49-F238E27FC236}">
                <a16:creationId xmlns:a16="http://schemas.microsoft.com/office/drawing/2014/main" id="{6CBBF45D-1605-0C75-2976-A2D56711AA74}"/>
              </a:ext>
            </a:extLst>
          </p:cNvPr>
          <p:cNvSpPr txBox="1"/>
          <p:nvPr/>
        </p:nvSpPr>
        <p:spPr>
          <a:xfrm>
            <a:off x="4836758" y="2082865"/>
            <a:ext cx="3337303" cy="461665"/>
          </a:xfrm>
          <a:prstGeom prst="rect">
            <a:avLst/>
          </a:prstGeom>
          <a:noFill/>
        </p:spPr>
        <p:txBody>
          <a:bodyPr wrap="square">
            <a:spAutoFit/>
          </a:bodyPr>
          <a:lstStyle/>
          <a:p>
            <a:r>
              <a:rPr lang="vi-VN" sz="2400" b="1" dirty="0">
                <a:latin typeface="+mn-lt"/>
                <a:ea typeface="Calibri" panose="020F0502020204030204" pitchFamily="34" charset="0"/>
              </a:rPr>
              <a:t>L</a:t>
            </a:r>
            <a:r>
              <a:rPr lang="en-US" sz="2400" b="1" dirty="0">
                <a:latin typeface="+mn-lt"/>
                <a:ea typeface="Calibri" panose="020F0502020204030204" pitchFamily="34" charset="0"/>
              </a:rPr>
              <a:t>ò </a:t>
            </a:r>
            <a:r>
              <a:rPr lang="en-US" sz="2400" b="1" dirty="0" err="1">
                <a:latin typeface="+mn-lt"/>
                <a:ea typeface="Calibri" panose="020F0502020204030204" pitchFamily="34" charset="0"/>
              </a:rPr>
              <a:t>tuynel</a:t>
            </a:r>
            <a:r>
              <a:rPr lang="en-US" sz="2400" b="1" dirty="0">
                <a:latin typeface="+mn-lt"/>
                <a:ea typeface="Calibri" panose="020F0502020204030204" pitchFamily="34" charset="0"/>
              </a:rPr>
              <a:t> di </a:t>
            </a:r>
            <a:r>
              <a:rPr lang="vi-VN" sz="2400" b="1" dirty="0">
                <a:latin typeface="+mn-lt"/>
                <a:ea typeface="Calibri" panose="020F0502020204030204" pitchFamily="34" charset="0"/>
              </a:rPr>
              <a:t>chuyển </a:t>
            </a:r>
            <a:endParaRPr lang="en-US" sz="2400" dirty="0">
              <a:latin typeface="+mn-lt"/>
            </a:endParaRPr>
          </a:p>
        </p:txBody>
      </p:sp>
      <p:sp>
        <p:nvSpPr>
          <p:cNvPr id="2" name="Title 1">
            <a:extLst>
              <a:ext uri="{FF2B5EF4-FFF2-40B4-BE49-F238E27FC236}">
                <a16:creationId xmlns:a16="http://schemas.microsoft.com/office/drawing/2014/main" id="{9B0F812E-2AEA-BCED-420F-122828E9AF10}"/>
              </a:ext>
            </a:extLst>
          </p:cNvPr>
          <p:cNvSpPr>
            <a:spLocks noGrp="1"/>
          </p:cNvSpPr>
          <p:nvPr>
            <p:ph type="title" idx="4294967295"/>
          </p:nvPr>
        </p:nvSpPr>
        <p:spPr>
          <a:xfrm>
            <a:off x="728111" y="1312656"/>
            <a:ext cx="10972800" cy="495200"/>
          </a:xfrm>
          <a:prstGeom prst="rect">
            <a:avLst/>
          </a:prstGeom>
        </p:spPr>
        <p:txBody>
          <a:bodyPr>
            <a:noAutofit/>
          </a:bodyPr>
          <a:lstStyle/>
          <a:p>
            <a:pPr algn="ctr"/>
            <a:r>
              <a:rPr lang="en-US" sz="3200" b="1" noProof="1">
                <a:solidFill>
                  <a:schemeClr val="accent1">
                    <a:lumMod val="50000"/>
                  </a:schemeClr>
                </a:solidFill>
                <a:latin typeface="+mn-lt"/>
                <a:cs typeface="Arial" panose="020B0604020202020204" pitchFamily="34" charset="0"/>
              </a:rPr>
              <a:t>Công nghệ sản xuất gạch nung</a:t>
            </a:r>
          </a:p>
        </p:txBody>
      </p:sp>
    </p:spTree>
    <p:extLst>
      <p:ext uri="{BB962C8B-B14F-4D97-AF65-F5344CB8AC3E}">
        <p14:creationId xmlns:p14="http://schemas.microsoft.com/office/powerpoint/2010/main" val="36311876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ound, outdoor, building&#10;&#10;Description automatically generated">
            <a:extLst>
              <a:ext uri="{FF2B5EF4-FFF2-40B4-BE49-F238E27FC236}">
                <a16:creationId xmlns:a16="http://schemas.microsoft.com/office/drawing/2014/main" id="{C1BF1BD3-5948-1527-EF46-B209B90594C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19156" y="1436688"/>
            <a:ext cx="3530180" cy="2640584"/>
          </a:xfrm>
          <a:prstGeom prst="rect">
            <a:avLst/>
          </a:prstGeom>
          <a:noFill/>
          <a:ln>
            <a:noFill/>
          </a:ln>
        </p:spPr>
      </p:pic>
      <p:pic>
        <p:nvPicPr>
          <p:cNvPr id="5" name="Picture 4">
            <a:extLst>
              <a:ext uri="{FF2B5EF4-FFF2-40B4-BE49-F238E27FC236}">
                <a16:creationId xmlns:a16="http://schemas.microsoft.com/office/drawing/2014/main" id="{F483E5E6-0749-15AC-A804-9C67AF3ACBE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19156" y="4266451"/>
            <a:ext cx="3530180" cy="2435499"/>
          </a:xfrm>
          <a:prstGeom prst="rect">
            <a:avLst/>
          </a:prstGeom>
          <a:noFill/>
          <a:ln>
            <a:noFill/>
          </a:ln>
        </p:spPr>
      </p:pic>
      <p:pic>
        <p:nvPicPr>
          <p:cNvPr id="6" name="Picture 5" descr="Diagram&#10;&#10;Description automatically generated">
            <a:extLst>
              <a:ext uri="{FF2B5EF4-FFF2-40B4-BE49-F238E27FC236}">
                <a16:creationId xmlns:a16="http://schemas.microsoft.com/office/drawing/2014/main" id="{937E70C8-F885-A49C-8658-E518701EB5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2114" y="2805336"/>
            <a:ext cx="6771571" cy="3762477"/>
          </a:xfrm>
          <a:prstGeom prst="rect">
            <a:avLst/>
          </a:prstGeom>
          <a:noFill/>
          <a:ln>
            <a:noFill/>
          </a:ln>
        </p:spPr>
      </p:pic>
      <p:sp>
        <p:nvSpPr>
          <p:cNvPr id="8" name="TextBox 7">
            <a:extLst>
              <a:ext uri="{FF2B5EF4-FFF2-40B4-BE49-F238E27FC236}">
                <a16:creationId xmlns:a16="http://schemas.microsoft.com/office/drawing/2014/main" id="{ACAED9D0-C07C-06A0-1583-F6DE903ED6E5}"/>
              </a:ext>
            </a:extLst>
          </p:cNvPr>
          <p:cNvSpPr txBox="1"/>
          <p:nvPr/>
        </p:nvSpPr>
        <p:spPr>
          <a:xfrm>
            <a:off x="523552" y="2157339"/>
            <a:ext cx="4827087" cy="461665"/>
          </a:xfrm>
          <a:prstGeom prst="rect">
            <a:avLst/>
          </a:prstGeom>
          <a:noFill/>
        </p:spPr>
        <p:txBody>
          <a:bodyPr wrap="square">
            <a:spAutoFit/>
          </a:bodyPr>
          <a:lstStyle/>
          <a:p>
            <a:r>
              <a:rPr lang="vi-VN" sz="2400" b="1" dirty="0">
                <a:latin typeface="+mn-lt"/>
                <a:ea typeface="Calibri" panose="020F0502020204030204" pitchFamily="34" charset="0"/>
              </a:rPr>
              <a:t>L</a:t>
            </a:r>
            <a:r>
              <a:rPr lang="en-US" sz="2400" b="1" dirty="0">
                <a:latin typeface="+mn-lt"/>
                <a:ea typeface="Calibri" panose="020F0502020204030204" pitchFamily="34" charset="0"/>
              </a:rPr>
              <a:t>ò </a:t>
            </a:r>
            <a:r>
              <a:rPr lang="en-US" sz="2400" b="1" dirty="0" err="1">
                <a:latin typeface="+mn-lt"/>
                <a:ea typeface="Calibri" panose="020F0502020204030204" pitchFamily="34" charset="0"/>
              </a:rPr>
              <a:t>tuynel</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trần</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phẳng</a:t>
            </a:r>
            <a:r>
              <a:rPr lang="en-US" sz="2400" b="1" dirty="0">
                <a:latin typeface="+mn-lt"/>
                <a:ea typeface="Calibri" panose="020F0502020204030204" pitchFamily="34" charset="0"/>
              </a:rPr>
              <a:t> di </a:t>
            </a:r>
            <a:r>
              <a:rPr lang="en-US" sz="2400" b="1" dirty="0" err="1">
                <a:latin typeface="+mn-lt"/>
                <a:ea typeface="Calibri" panose="020F0502020204030204" pitchFamily="34" charset="0"/>
              </a:rPr>
              <a:t>động</a:t>
            </a:r>
            <a:endParaRPr lang="en-US" sz="2400" dirty="0">
              <a:latin typeface="+mn-lt"/>
            </a:endParaRPr>
          </a:p>
        </p:txBody>
      </p:sp>
      <p:sp>
        <p:nvSpPr>
          <p:cNvPr id="2" name="Title 1">
            <a:extLst>
              <a:ext uri="{FF2B5EF4-FFF2-40B4-BE49-F238E27FC236}">
                <a16:creationId xmlns:a16="http://schemas.microsoft.com/office/drawing/2014/main" id="{007BAE11-4DD6-E400-7A86-C5A8A554B032}"/>
              </a:ext>
            </a:extLst>
          </p:cNvPr>
          <p:cNvSpPr>
            <a:spLocks noGrp="1"/>
          </p:cNvSpPr>
          <p:nvPr>
            <p:ph type="title" idx="4294967295"/>
          </p:nvPr>
        </p:nvSpPr>
        <p:spPr>
          <a:xfrm>
            <a:off x="703398" y="1189088"/>
            <a:ext cx="10972800" cy="495200"/>
          </a:xfrm>
          <a:prstGeom prst="rect">
            <a:avLst/>
          </a:prstGeom>
        </p:spPr>
        <p:txBody>
          <a:bodyPr>
            <a:noAutofit/>
          </a:bodyPr>
          <a:lstStyle/>
          <a:p>
            <a:r>
              <a:rPr lang="en-US" sz="3200" b="1" noProof="1">
                <a:solidFill>
                  <a:schemeClr val="accent1">
                    <a:lumMod val="50000"/>
                  </a:schemeClr>
                </a:solidFill>
                <a:latin typeface="+mn-lt"/>
                <a:cs typeface="Arial" panose="020B0604020202020204" pitchFamily="34" charset="0"/>
              </a:rPr>
              <a:t>Công nghệ sản xuất gạch nung</a:t>
            </a:r>
          </a:p>
        </p:txBody>
      </p:sp>
    </p:spTree>
    <p:extLst>
      <p:ext uri="{BB962C8B-B14F-4D97-AF65-F5344CB8AC3E}">
        <p14:creationId xmlns:p14="http://schemas.microsoft.com/office/powerpoint/2010/main" val="10968939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0B78A-7568-FE99-A495-FCF698CF15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6C4246-9A32-C337-69A2-2CB4ACE6C6F9}"/>
              </a:ext>
            </a:extLst>
          </p:cNvPr>
          <p:cNvSpPr>
            <a:spLocks noGrp="1"/>
          </p:cNvSpPr>
          <p:nvPr>
            <p:ph type="title" idx="4294967295"/>
          </p:nvPr>
        </p:nvSpPr>
        <p:spPr>
          <a:xfrm>
            <a:off x="646671" y="1254471"/>
            <a:ext cx="10972800" cy="495200"/>
          </a:xfrm>
          <a:prstGeom prst="rect">
            <a:avLst/>
          </a:prstGeom>
        </p:spPr>
        <p:txBody>
          <a:bodyPr>
            <a:noAutofit/>
          </a:bodyPr>
          <a:lstStyle/>
          <a:p>
            <a:pPr algn="ctr"/>
            <a:r>
              <a:rPr lang="vi-VN" sz="3200" b="1" dirty="0">
                <a:solidFill>
                  <a:schemeClr val="accent1">
                    <a:lumMod val="50000"/>
                  </a:schemeClr>
                </a:solidFill>
                <a:latin typeface="+mn-lt"/>
                <a:cs typeface="Arial" panose="020B0604020202020204" pitchFamily="34" charset="0"/>
              </a:rPr>
              <a:t>Năng lượng sử dụng trong sản xuất gạch nung</a:t>
            </a:r>
            <a:endParaRPr lang="en-US" sz="3200" b="1" dirty="0">
              <a:solidFill>
                <a:schemeClr val="accent1">
                  <a:lumMod val="50000"/>
                </a:schemeClr>
              </a:solidFill>
              <a:latin typeface="+mn-lt"/>
              <a:cs typeface="Arial" panose="020B0604020202020204" pitchFamily="34" charset="0"/>
            </a:endParaRPr>
          </a:p>
        </p:txBody>
      </p:sp>
      <p:sp>
        <p:nvSpPr>
          <p:cNvPr id="4" name="Rectangle 1">
            <a:extLst>
              <a:ext uri="{FF2B5EF4-FFF2-40B4-BE49-F238E27FC236}">
                <a16:creationId xmlns:a16="http://schemas.microsoft.com/office/drawing/2014/main" id="{5D5FBEF2-57BE-97EE-1FA2-9A7BB495D1F7}"/>
              </a:ext>
            </a:extLst>
          </p:cNvPr>
          <p:cNvSpPr>
            <a:spLocks noGrp="1" noChangeArrowheads="1"/>
          </p:cNvSpPr>
          <p:nvPr>
            <p:ph type="body" idx="4294967295"/>
          </p:nvPr>
        </p:nvSpPr>
        <p:spPr bwMode="auto">
          <a:xfrm>
            <a:off x="646671" y="1878830"/>
            <a:ext cx="4061253" cy="4124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algn="just" eaLnBrk="0" fontAlgn="base" hangingPunct="0">
              <a:lnSpc>
                <a:spcPct val="130000"/>
              </a:lnSpc>
              <a:buClrTx/>
              <a:buSzTx/>
            </a:pPr>
            <a:r>
              <a:rPr lang="vi-VN" altLang="en-US" sz="2000" b="1" dirty="0">
                <a:solidFill>
                  <a:schemeClr val="tx1"/>
                </a:solidFill>
                <a:latin typeface="Arial" panose="020B0604020202020204" pitchFamily="34" charset="0"/>
                <a:cs typeface="Arial" panose="020B0604020202020204" pitchFamily="34" charset="0"/>
              </a:rPr>
              <a:t>Than đá: </a:t>
            </a:r>
            <a:r>
              <a:rPr lang="vi-VN" altLang="en-US" sz="2000" dirty="0">
                <a:solidFill>
                  <a:schemeClr val="tx1"/>
                </a:solidFill>
                <a:latin typeface="Arial" panose="020B0604020202020204" pitchFamily="34" charset="0"/>
                <a:cs typeface="Arial" panose="020B0604020202020204" pitchFamily="34" charset="0"/>
              </a:rPr>
              <a:t>Chiếm hơn 80% nguồn năng lượng, sử dụng để nung gạch.</a:t>
            </a:r>
          </a:p>
          <a:p>
            <a:pPr marL="380990" indent="-380990" algn="just" eaLnBrk="0" fontAlgn="base" hangingPunct="0">
              <a:lnSpc>
                <a:spcPct val="130000"/>
              </a:lnSpc>
              <a:buClrTx/>
              <a:buSzTx/>
            </a:pPr>
            <a:r>
              <a:rPr lang="vi-VN" altLang="en-US" sz="2000" b="1" dirty="0">
                <a:solidFill>
                  <a:schemeClr val="tx1"/>
                </a:solidFill>
                <a:latin typeface="Arial" panose="020B0604020202020204" pitchFamily="34" charset="0"/>
                <a:cs typeface="Arial" panose="020B0604020202020204" pitchFamily="34" charset="0"/>
              </a:rPr>
              <a:t>Củi và phụ phẩm nông nghiệp: </a:t>
            </a:r>
            <a:r>
              <a:rPr lang="vi-VN" altLang="en-US" sz="2000" dirty="0">
                <a:solidFill>
                  <a:schemeClr val="tx1"/>
                </a:solidFill>
                <a:latin typeface="Arial" panose="020B0604020202020204" pitchFamily="34" charset="0"/>
                <a:cs typeface="Arial" panose="020B0604020202020204" pitchFamily="34" charset="0"/>
              </a:rPr>
              <a:t>Dùng để khởi động lò, bổ sung nhiệt tại một số cơ sở có sẵn nguồn.</a:t>
            </a:r>
          </a:p>
          <a:p>
            <a:pPr marL="380990" indent="-380990" algn="just" eaLnBrk="0" fontAlgn="base" hangingPunct="0">
              <a:lnSpc>
                <a:spcPct val="130000"/>
              </a:lnSpc>
              <a:buClrTx/>
              <a:buSzTx/>
            </a:pPr>
            <a:r>
              <a:rPr lang="vi-VN" altLang="en-US" sz="2000" b="1" dirty="0">
                <a:solidFill>
                  <a:schemeClr val="tx1"/>
                </a:solidFill>
                <a:latin typeface="Arial" panose="020B0604020202020204" pitchFamily="34" charset="0"/>
                <a:cs typeface="Arial" panose="020B0604020202020204" pitchFamily="34" charset="0"/>
              </a:rPr>
              <a:t>Điện: </a:t>
            </a:r>
            <a:r>
              <a:rPr lang="vi-VN" altLang="en-US" sz="2000" dirty="0">
                <a:solidFill>
                  <a:schemeClr val="tx1"/>
                </a:solidFill>
                <a:latin typeface="Arial" panose="020B0604020202020204" pitchFamily="34" charset="0"/>
                <a:cs typeface="Arial" panose="020B0604020202020204" pitchFamily="34" charset="0"/>
              </a:rPr>
              <a:t>Sử dụng trong vận hành thiết bị sản xuất.</a:t>
            </a:r>
          </a:p>
          <a:p>
            <a:pPr marL="380990" indent="-380990" algn="just" eaLnBrk="0" fontAlgn="base" hangingPunct="0">
              <a:lnSpc>
                <a:spcPct val="130000"/>
              </a:lnSpc>
              <a:buClrTx/>
              <a:buSzTx/>
            </a:pPr>
            <a:endParaRPr lang="en-US" altLang="en-US" sz="2000" dirty="0">
              <a:solidFill>
                <a:schemeClr val="tx1"/>
              </a:solidFill>
              <a:latin typeface="Arial" panose="020B0604020202020204" pitchFamily="34" charset="0"/>
              <a:cs typeface="Arial" panose="020B0604020202020204" pitchFamily="34" charset="0"/>
            </a:endParaRPr>
          </a:p>
        </p:txBody>
      </p:sp>
      <p:sp>
        <p:nvSpPr>
          <p:cNvPr id="3" name="Rectangle 1">
            <a:extLst>
              <a:ext uri="{FF2B5EF4-FFF2-40B4-BE49-F238E27FC236}">
                <a16:creationId xmlns:a16="http://schemas.microsoft.com/office/drawing/2014/main" id="{07485BB1-08E1-30A0-1752-D1B22BE9CFBD}"/>
              </a:ext>
            </a:extLst>
          </p:cNvPr>
          <p:cNvSpPr txBox="1">
            <a:spLocks noChangeArrowheads="1"/>
          </p:cNvSpPr>
          <p:nvPr/>
        </p:nvSpPr>
        <p:spPr bwMode="auto">
          <a:xfrm>
            <a:off x="5519633" y="1879433"/>
            <a:ext cx="6292312" cy="372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380990" indent="-380990" algn="just" eaLnBrk="0" fontAlgn="base" hangingPunct="0">
              <a:lnSpc>
                <a:spcPct val="130000"/>
              </a:lnSpc>
              <a:buClrTx/>
              <a:buSzTx/>
            </a:pPr>
            <a:r>
              <a:rPr lang="vi-VN" altLang="en-US" sz="2000" b="1" dirty="0">
                <a:solidFill>
                  <a:schemeClr val="tx1"/>
                </a:solidFill>
                <a:latin typeface="Arial" panose="020B0604020202020204" pitchFamily="34" charset="0"/>
                <a:cs typeface="Arial" panose="020B0604020202020204" pitchFamily="34" charset="0"/>
              </a:rPr>
              <a:t>Lò thủ công: </a:t>
            </a:r>
            <a:r>
              <a:rPr lang="vi-VN" altLang="en-US" sz="2000" dirty="0">
                <a:solidFill>
                  <a:schemeClr val="tx1"/>
                </a:solidFill>
                <a:latin typeface="Arial" panose="020B0604020202020204" pitchFamily="34" charset="0"/>
                <a:cs typeface="Arial" panose="020B0604020202020204" pitchFamily="34" charset="0"/>
              </a:rPr>
              <a:t>1.200-1.500 </a:t>
            </a:r>
            <a:r>
              <a:rPr lang="vi-VN" altLang="en-US" sz="2000" dirty="0" err="1">
                <a:solidFill>
                  <a:schemeClr val="tx1"/>
                </a:solidFill>
                <a:latin typeface="Arial" panose="020B0604020202020204" pitchFamily="34" charset="0"/>
                <a:cs typeface="Arial" panose="020B0604020202020204" pitchFamily="34" charset="0"/>
              </a:rPr>
              <a:t>kcal</a:t>
            </a:r>
            <a:r>
              <a:rPr lang="vi-VN" altLang="en-US" sz="2000" dirty="0">
                <a:solidFill>
                  <a:schemeClr val="tx1"/>
                </a:solidFill>
                <a:latin typeface="Arial" panose="020B0604020202020204" pitchFamily="34" charset="0"/>
                <a:cs typeface="Arial" panose="020B0604020202020204" pitchFamily="34" charset="0"/>
              </a:rPr>
              <a:t>/</a:t>
            </a:r>
            <a:r>
              <a:rPr lang="vi-VN" altLang="en-US" sz="2000" dirty="0" err="1">
                <a:solidFill>
                  <a:schemeClr val="tx1"/>
                </a:solidFill>
                <a:latin typeface="Arial" panose="020B0604020202020204" pitchFamily="34" charset="0"/>
                <a:cs typeface="Arial" panose="020B0604020202020204" pitchFamily="34" charset="0"/>
              </a:rPr>
              <a:t>kg</a:t>
            </a:r>
            <a:r>
              <a:rPr lang="vi-VN" altLang="en-US" sz="2000" dirty="0">
                <a:solidFill>
                  <a:schemeClr val="tx1"/>
                </a:solidFill>
                <a:latin typeface="Arial" panose="020B0604020202020204" pitchFamily="34" charset="0"/>
                <a:cs typeface="Arial" panose="020B0604020202020204" pitchFamily="34" charset="0"/>
              </a:rPr>
              <a:t> gạch.</a:t>
            </a:r>
          </a:p>
          <a:p>
            <a:pPr marL="380990" indent="-380990" algn="just" eaLnBrk="0" fontAlgn="base" hangingPunct="0">
              <a:lnSpc>
                <a:spcPct val="130000"/>
              </a:lnSpc>
              <a:buClrTx/>
              <a:buSzTx/>
            </a:pPr>
            <a:r>
              <a:rPr lang="vi-VN" altLang="en-US" sz="2000" b="1" dirty="0">
                <a:solidFill>
                  <a:schemeClr val="tx1"/>
                </a:solidFill>
                <a:latin typeface="Arial" panose="020B0604020202020204" pitchFamily="34" charset="0"/>
                <a:cs typeface="Arial" panose="020B0604020202020204" pitchFamily="34" charset="0"/>
              </a:rPr>
              <a:t>Lò vòng và lò </a:t>
            </a:r>
            <a:r>
              <a:rPr lang="vi-VN" altLang="en-US" sz="2000" b="1" dirty="0" err="1">
                <a:solidFill>
                  <a:schemeClr val="tx1"/>
                </a:solidFill>
                <a:latin typeface="Arial" panose="020B0604020202020204" pitchFamily="34" charset="0"/>
                <a:cs typeface="Arial" panose="020B0604020202020204" pitchFamily="34" charset="0"/>
              </a:rPr>
              <a:t>tuynel</a:t>
            </a:r>
            <a:r>
              <a:rPr lang="vi-VN" altLang="en-US" sz="2000" b="1" dirty="0">
                <a:solidFill>
                  <a:schemeClr val="tx1"/>
                </a:solidFill>
                <a:latin typeface="Arial" panose="020B0604020202020204" pitchFamily="34" charset="0"/>
                <a:cs typeface="Arial" panose="020B0604020202020204" pitchFamily="34" charset="0"/>
              </a:rPr>
              <a:t> kiểu cũ: </a:t>
            </a:r>
            <a:r>
              <a:rPr lang="vi-VN" altLang="en-US" sz="2000" dirty="0">
                <a:solidFill>
                  <a:schemeClr val="tx1"/>
                </a:solidFill>
                <a:latin typeface="Arial" panose="020B0604020202020204" pitchFamily="34" charset="0"/>
                <a:cs typeface="Arial" panose="020B0604020202020204" pitchFamily="34" charset="0"/>
              </a:rPr>
              <a:t>700-900 </a:t>
            </a:r>
            <a:r>
              <a:rPr lang="vi-VN" altLang="en-US" sz="2000" dirty="0" err="1">
                <a:solidFill>
                  <a:schemeClr val="tx1"/>
                </a:solidFill>
                <a:latin typeface="Arial" panose="020B0604020202020204" pitchFamily="34" charset="0"/>
                <a:cs typeface="Arial" panose="020B0604020202020204" pitchFamily="34" charset="0"/>
              </a:rPr>
              <a:t>kcal</a:t>
            </a:r>
            <a:r>
              <a:rPr lang="vi-VN" altLang="en-US" sz="2000" dirty="0">
                <a:solidFill>
                  <a:schemeClr val="tx1"/>
                </a:solidFill>
                <a:latin typeface="Arial" panose="020B0604020202020204" pitchFamily="34" charset="0"/>
                <a:cs typeface="Arial" panose="020B0604020202020204" pitchFamily="34" charset="0"/>
              </a:rPr>
              <a:t>/</a:t>
            </a:r>
            <a:r>
              <a:rPr lang="vi-VN" altLang="en-US" sz="2000" dirty="0" err="1">
                <a:solidFill>
                  <a:schemeClr val="tx1"/>
                </a:solidFill>
                <a:latin typeface="Arial" panose="020B0604020202020204" pitchFamily="34" charset="0"/>
                <a:cs typeface="Arial" panose="020B0604020202020204" pitchFamily="34" charset="0"/>
              </a:rPr>
              <a:t>kg</a:t>
            </a:r>
            <a:r>
              <a:rPr lang="vi-VN" altLang="en-US" sz="2000" dirty="0">
                <a:solidFill>
                  <a:schemeClr val="tx1"/>
                </a:solidFill>
                <a:latin typeface="Arial" panose="020B0604020202020204" pitchFamily="34" charset="0"/>
                <a:cs typeface="Arial" panose="020B0604020202020204" pitchFamily="34" charset="0"/>
              </a:rPr>
              <a:t> gạch.</a:t>
            </a:r>
          </a:p>
          <a:p>
            <a:pPr marL="380990" indent="-380990" algn="just" eaLnBrk="0" fontAlgn="base" hangingPunct="0">
              <a:lnSpc>
                <a:spcPct val="130000"/>
              </a:lnSpc>
              <a:buClrTx/>
              <a:buSzTx/>
            </a:pPr>
            <a:r>
              <a:rPr lang="vi-VN" altLang="en-US" sz="2000" b="1" dirty="0">
                <a:solidFill>
                  <a:schemeClr val="tx1"/>
                </a:solidFill>
                <a:latin typeface="Arial" panose="020B0604020202020204" pitchFamily="34" charset="0"/>
                <a:cs typeface="Arial" panose="020B0604020202020204" pitchFamily="34" charset="0"/>
              </a:rPr>
              <a:t>Lò tuy-nen kiểu mới và các loại hình lò </a:t>
            </a:r>
            <a:r>
              <a:rPr lang="vi-VN" altLang="en-US" sz="2000" b="1" dirty="0" err="1">
                <a:solidFill>
                  <a:schemeClr val="tx1"/>
                </a:solidFill>
                <a:latin typeface="Arial" panose="020B0604020202020204" pitchFamily="34" charset="0"/>
                <a:cs typeface="Arial" panose="020B0604020202020204" pitchFamily="34" charset="0"/>
              </a:rPr>
              <a:t>tuynen</a:t>
            </a:r>
            <a:r>
              <a:rPr lang="vi-VN" altLang="en-US" sz="2000" b="1" dirty="0">
                <a:solidFill>
                  <a:schemeClr val="tx1"/>
                </a:solidFill>
                <a:latin typeface="Arial" panose="020B0604020202020204" pitchFamily="34" charset="0"/>
                <a:cs typeface="Arial" panose="020B0604020202020204" pitchFamily="34" charset="0"/>
              </a:rPr>
              <a:t> di chuyển, </a:t>
            </a:r>
            <a:r>
              <a:rPr lang="vi-VN" altLang="en-US" sz="2000" b="1" dirty="0" err="1">
                <a:solidFill>
                  <a:schemeClr val="tx1"/>
                </a:solidFill>
                <a:latin typeface="Arial" panose="020B0604020202020204" pitchFamily="34" charset="0"/>
                <a:cs typeface="Arial" panose="020B0604020202020204" pitchFamily="34" charset="0"/>
              </a:rPr>
              <a:t>Tuynel</a:t>
            </a:r>
            <a:r>
              <a:rPr lang="vi-VN" altLang="en-US" sz="2000" b="1" dirty="0">
                <a:solidFill>
                  <a:schemeClr val="tx1"/>
                </a:solidFill>
                <a:latin typeface="Arial" panose="020B0604020202020204" pitchFamily="34" charset="0"/>
                <a:cs typeface="Arial" panose="020B0604020202020204" pitchFamily="34" charset="0"/>
              </a:rPr>
              <a:t> trần </a:t>
            </a:r>
            <a:r>
              <a:rPr lang="vi-VN" altLang="en-US" sz="2000" b="1" dirty="0" err="1">
                <a:solidFill>
                  <a:schemeClr val="tx1"/>
                </a:solidFill>
                <a:latin typeface="Arial" panose="020B0604020202020204" pitchFamily="34" charset="0"/>
                <a:cs typeface="Arial" panose="020B0604020202020204" pitchFamily="34" charset="0"/>
              </a:rPr>
              <a:t>phẳng</a:t>
            </a:r>
            <a:r>
              <a:rPr lang="vi-VN" altLang="en-US" sz="2000" b="1" dirty="0">
                <a:solidFill>
                  <a:schemeClr val="tx1"/>
                </a:solidFill>
                <a:latin typeface="Arial" panose="020B0604020202020204" pitchFamily="34" charset="0"/>
                <a:cs typeface="Arial" panose="020B0604020202020204" pitchFamily="34" charset="0"/>
              </a:rPr>
              <a:t> di chuyển : </a:t>
            </a:r>
            <a:r>
              <a:rPr lang="vi-VN" altLang="en-US" sz="2000" dirty="0">
                <a:solidFill>
                  <a:schemeClr val="tx1"/>
                </a:solidFill>
                <a:latin typeface="Arial" panose="020B0604020202020204" pitchFamily="34" charset="0"/>
                <a:cs typeface="Arial" panose="020B0604020202020204" pitchFamily="34" charset="0"/>
              </a:rPr>
              <a:t>400-600 </a:t>
            </a:r>
            <a:r>
              <a:rPr lang="vi-VN" altLang="en-US" sz="2000" dirty="0" err="1">
                <a:solidFill>
                  <a:schemeClr val="tx1"/>
                </a:solidFill>
                <a:latin typeface="Arial" panose="020B0604020202020204" pitchFamily="34" charset="0"/>
                <a:cs typeface="Arial" panose="020B0604020202020204" pitchFamily="34" charset="0"/>
              </a:rPr>
              <a:t>kcal</a:t>
            </a:r>
            <a:r>
              <a:rPr lang="vi-VN" altLang="en-US" sz="2000" dirty="0">
                <a:solidFill>
                  <a:schemeClr val="tx1"/>
                </a:solidFill>
                <a:latin typeface="Arial" panose="020B0604020202020204" pitchFamily="34" charset="0"/>
                <a:cs typeface="Arial" panose="020B0604020202020204" pitchFamily="34" charset="0"/>
              </a:rPr>
              <a:t>/</a:t>
            </a:r>
            <a:r>
              <a:rPr lang="vi-VN" altLang="en-US" sz="2000" dirty="0" err="1">
                <a:solidFill>
                  <a:schemeClr val="tx1"/>
                </a:solidFill>
                <a:latin typeface="Arial" panose="020B0604020202020204" pitchFamily="34" charset="0"/>
                <a:cs typeface="Arial" panose="020B0604020202020204" pitchFamily="34" charset="0"/>
              </a:rPr>
              <a:t>kg</a:t>
            </a:r>
            <a:r>
              <a:rPr lang="vi-VN" altLang="en-US" sz="2000" dirty="0">
                <a:solidFill>
                  <a:schemeClr val="tx1"/>
                </a:solidFill>
                <a:latin typeface="Arial" panose="020B0604020202020204" pitchFamily="34" charset="0"/>
                <a:cs typeface="Arial" panose="020B0604020202020204" pitchFamily="34" charset="0"/>
              </a:rPr>
              <a:t> gạch.</a:t>
            </a:r>
          </a:p>
          <a:p>
            <a:pPr marL="380990" indent="-380990" algn="just" eaLnBrk="0" fontAlgn="base" hangingPunct="0">
              <a:lnSpc>
                <a:spcPct val="130000"/>
              </a:lnSpc>
              <a:buClrTx/>
              <a:buSzTx/>
              <a:buFont typeface="Wingdings" panose="05000000000000000000" pitchFamily="2" charset="2"/>
              <a:buChar char="v"/>
            </a:pPr>
            <a:r>
              <a:rPr lang="vi-VN" altLang="en-US" sz="2000" b="1" dirty="0">
                <a:solidFill>
                  <a:schemeClr val="tx1"/>
                </a:solidFill>
                <a:latin typeface="Arial" panose="020B0604020202020204" pitchFamily="34" charset="0"/>
                <a:cs typeface="Arial" panose="020B0604020202020204" pitchFamily="34" charset="0"/>
              </a:rPr>
              <a:t>Sự khác biệt lớn giữa các loại công nghệ thể hiện tiềm năng tiết kiệm năng lượng.</a:t>
            </a:r>
          </a:p>
          <a:p>
            <a:pPr marL="380990" indent="-380990" algn="just" eaLnBrk="0" fontAlgn="base" hangingPunct="0">
              <a:lnSpc>
                <a:spcPct val="130000"/>
              </a:lnSpc>
              <a:buClrTx/>
              <a:buSzTx/>
            </a:pPr>
            <a:endParaRPr lang="en-US" alt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913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2FBF7-7882-C305-8990-01320C09B5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0C41D-C40E-D43B-2A30-226F4121C815}"/>
              </a:ext>
            </a:extLst>
          </p:cNvPr>
          <p:cNvSpPr>
            <a:spLocks noGrp="1"/>
          </p:cNvSpPr>
          <p:nvPr>
            <p:ph type="title" idx="4294967295"/>
          </p:nvPr>
        </p:nvSpPr>
        <p:spPr>
          <a:xfrm>
            <a:off x="609600" y="1144785"/>
            <a:ext cx="10972800" cy="495200"/>
          </a:xfrm>
          <a:prstGeom prst="rect">
            <a:avLst/>
          </a:prstGeom>
        </p:spPr>
        <p:txBody>
          <a:bodyPr>
            <a:noAutofit/>
          </a:bodyPr>
          <a:lstStyle/>
          <a:p>
            <a:pPr algn="ctr"/>
            <a:r>
              <a:rPr lang="vi-VN" sz="3200" b="1" dirty="0">
                <a:solidFill>
                  <a:schemeClr val="accent1">
                    <a:lumMod val="50000"/>
                  </a:schemeClr>
                </a:solidFill>
                <a:latin typeface="+mn-lt"/>
                <a:cs typeface="Arial" panose="020B0604020202020204" pitchFamily="34" charset="0"/>
              </a:rPr>
              <a:t>Tiềm năng TKNL trong sản xuất gạch nung</a:t>
            </a:r>
            <a:endParaRPr lang="en-US" sz="3200" b="1" dirty="0">
              <a:solidFill>
                <a:schemeClr val="accent1">
                  <a:lumMod val="50000"/>
                </a:schemeClr>
              </a:solidFill>
              <a:latin typeface="+mn-lt"/>
              <a:cs typeface="Arial" panose="020B0604020202020204" pitchFamily="34" charset="0"/>
            </a:endParaRPr>
          </a:p>
        </p:txBody>
      </p:sp>
      <p:sp>
        <p:nvSpPr>
          <p:cNvPr id="4" name="Rectangle 1">
            <a:extLst>
              <a:ext uri="{FF2B5EF4-FFF2-40B4-BE49-F238E27FC236}">
                <a16:creationId xmlns:a16="http://schemas.microsoft.com/office/drawing/2014/main" id="{E6A5F372-EBEA-A652-D3CA-80FABBBD1526}"/>
              </a:ext>
            </a:extLst>
          </p:cNvPr>
          <p:cNvSpPr>
            <a:spLocks noGrp="1" noChangeArrowheads="1"/>
          </p:cNvSpPr>
          <p:nvPr>
            <p:ph type="body" idx="4294967295"/>
          </p:nvPr>
        </p:nvSpPr>
        <p:spPr bwMode="auto">
          <a:xfrm>
            <a:off x="609600" y="1802374"/>
            <a:ext cx="10861481" cy="4029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lnSpc>
                <a:spcPct val="130000"/>
              </a:lnSpc>
              <a:spcBef>
                <a:spcPts val="800"/>
              </a:spcBef>
              <a:spcAft>
                <a:spcPts val="800"/>
              </a:spcAft>
              <a:buClrTx/>
              <a:buSzTx/>
              <a:buNone/>
            </a:pPr>
            <a:r>
              <a:rPr lang="vi-VN" altLang="en-US" sz="1600" b="1" dirty="0">
                <a:solidFill>
                  <a:schemeClr val="tx1"/>
                </a:solidFill>
                <a:latin typeface="Arial" panose="020B0604020202020204" pitchFamily="34" charset="0"/>
                <a:cs typeface="Arial" panose="020B0604020202020204" pitchFamily="34" charset="0"/>
              </a:rPr>
              <a:t>Cải tiến công nghệ:</a:t>
            </a:r>
          </a:p>
          <a:p>
            <a:pPr marL="990575" lvl="1" indent="-380990" algn="just" eaLnBrk="0" fontAlgn="base" hangingPunct="0">
              <a:lnSpc>
                <a:spcPct val="130000"/>
              </a:lnSpc>
              <a:spcBef>
                <a:spcPts val="800"/>
              </a:spcBef>
              <a:spcAft>
                <a:spcPts val="800"/>
              </a:spcAft>
              <a:buClrTx/>
              <a:buSzTx/>
              <a:buFont typeface="Wingdings" panose="05000000000000000000" pitchFamily="2" charset="2"/>
              <a:buChar char="Ø"/>
            </a:pPr>
            <a:r>
              <a:rPr lang="vi-VN" altLang="en-US" sz="1600" dirty="0">
                <a:solidFill>
                  <a:schemeClr val="tx1"/>
                </a:solidFill>
                <a:latin typeface="Arial" panose="020B0604020202020204" pitchFamily="34" charset="0"/>
                <a:cs typeface="Arial" panose="020B0604020202020204" pitchFamily="34" charset="0"/>
              </a:rPr>
              <a:t>Chuyển đổi công nghệ lò nung sang các loại hình công nghệ lò nung tiên tiến như </a:t>
            </a:r>
            <a:r>
              <a:rPr lang="vi-VN" altLang="en-US" sz="1600" dirty="0" err="1">
                <a:solidFill>
                  <a:schemeClr val="tx1"/>
                </a:solidFill>
                <a:latin typeface="Arial" panose="020B0604020202020204" pitchFamily="34" charset="0"/>
                <a:cs typeface="Arial" panose="020B0604020202020204" pitchFamily="34" charset="0"/>
              </a:rPr>
              <a:t>Tuynel</a:t>
            </a:r>
            <a:r>
              <a:rPr lang="vi-VN" altLang="en-US" sz="1600" dirty="0">
                <a:solidFill>
                  <a:schemeClr val="tx1"/>
                </a:solidFill>
                <a:latin typeface="Arial" panose="020B0604020202020204" pitchFamily="34" charset="0"/>
                <a:cs typeface="Arial" panose="020B0604020202020204" pitchFamily="34" charset="0"/>
              </a:rPr>
              <a:t> trần </a:t>
            </a:r>
            <a:r>
              <a:rPr lang="vi-VN" altLang="en-US" sz="1600" dirty="0" err="1">
                <a:solidFill>
                  <a:schemeClr val="tx1"/>
                </a:solidFill>
                <a:latin typeface="Arial" panose="020B0604020202020204" pitchFamily="34" charset="0"/>
                <a:cs typeface="Arial" panose="020B0604020202020204" pitchFamily="34" charset="0"/>
              </a:rPr>
              <a:t>phẳng</a:t>
            </a:r>
            <a:r>
              <a:rPr lang="vi-VN" altLang="en-US" sz="1600" dirty="0">
                <a:solidFill>
                  <a:schemeClr val="tx1"/>
                </a:solidFill>
                <a:latin typeface="Arial" panose="020B0604020202020204" pitchFamily="34" charset="0"/>
                <a:cs typeface="Arial" panose="020B0604020202020204" pitchFamily="34" charset="0"/>
              </a:rPr>
              <a:t>, </a:t>
            </a:r>
            <a:r>
              <a:rPr lang="vi-VN" altLang="en-US" sz="1600" dirty="0" err="1">
                <a:solidFill>
                  <a:schemeClr val="tx1"/>
                </a:solidFill>
                <a:latin typeface="Arial" panose="020B0604020202020204" pitchFamily="34" charset="0"/>
                <a:cs typeface="Arial" panose="020B0604020202020204" pitchFamily="34" charset="0"/>
              </a:rPr>
              <a:t>Tuynel</a:t>
            </a:r>
            <a:r>
              <a:rPr lang="vi-VN" altLang="en-US" sz="1600" dirty="0">
                <a:solidFill>
                  <a:schemeClr val="tx1"/>
                </a:solidFill>
                <a:latin typeface="Arial" panose="020B0604020202020204" pitchFamily="34" charset="0"/>
                <a:cs typeface="Arial" panose="020B0604020202020204" pitchFamily="34" charset="0"/>
              </a:rPr>
              <a:t> di chuyển, </a:t>
            </a:r>
            <a:r>
              <a:rPr lang="vi-VN" altLang="en-US" sz="1600" dirty="0" err="1">
                <a:solidFill>
                  <a:schemeClr val="tx1"/>
                </a:solidFill>
                <a:latin typeface="Arial" panose="020B0604020202020204" pitchFamily="34" charset="0"/>
                <a:cs typeface="Arial" panose="020B0604020202020204" pitchFamily="34" charset="0"/>
              </a:rPr>
              <a:t>Tuynel</a:t>
            </a:r>
            <a:r>
              <a:rPr lang="vi-VN" altLang="en-US" sz="1600" dirty="0">
                <a:solidFill>
                  <a:schemeClr val="tx1"/>
                </a:solidFill>
                <a:latin typeface="Arial" panose="020B0604020202020204" pitchFamily="34" charset="0"/>
                <a:cs typeface="Arial" panose="020B0604020202020204" pitchFamily="34" charset="0"/>
              </a:rPr>
              <a:t> trần </a:t>
            </a:r>
            <a:r>
              <a:rPr lang="vi-VN" altLang="en-US" sz="1600" dirty="0" err="1">
                <a:solidFill>
                  <a:schemeClr val="tx1"/>
                </a:solidFill>
                <a:latin typeface="Arial" panose="020B0604020202020204" pitchFamily="34" charset="0"/>
                <a:cs typeface="Arial" panose="020B0604020202020204" pitchFamily="34" charset="0"/>
              </a:rPr>
              <a:t>phẳng</a:t>
            </a:r>
            <a:r>
              <a:rPr lang="vi-VN" altLang="en-US" sz="1600" dirty="0">
                <a:solidFill>
                  <a:schemeClr val="tx1"/>
                </a:solidFill>
                <a:latin typeface="Arial" panose="020B0604020202020204" pitchFamily="34" charset="0"/>
                <a:cs typeface="Arial" panose="020B0604020202020204" pitchFamily="34" charset="0"/>
              </a:rPr>
              <a:t> di chuyển.</a:t>
            </a:r>
          </a:p>
          <a:p>
            <a:pPr marL="990575" lvl="1" indent="-380990" algn="just" eaLnBrk="0" fontAlgn="base" hangingPunct="0">
              <a:lnSpc>
                <a:spcPct val="130000"/>
              </a:lnSpc>
              <a:spcBef>
                <a:spcPts val="800"/>
              </a:spcBef>
              <a:spcAft>
                <a:spcPts val="800"/>
              </a:spcAft>
              <a:buClrTx/>
              <a:buSzTx/>
              <a:buFont typeface="Wingdings" panose="05000000000000000000" pitchFamily="2" charset="2"/>
              <a:buChar char="Ø"/>
            </a:pPr>
            <a:r>
              <a:rPr lang="vi-VN" altLang="en-US" sz="1600" dirty="0">
                <a:solidFill>
                  <a:schemeClr val="tx1"/>
                </a:solidFill>
                <a:latin typeface="Arial" panose="020B0604020202020204" pitchFamily="34" charset="0"/>
                <a:cs typeface="Arial" panose="020B0604020202020204" pitchFamily="34" charset="0"/>
              </a:rPr>
              <a:t>Sử dụng hệ thống chế biến tạo hình sản phẩm tiên tiến với các dây chuyền đùn ép kiểu bán khô làm giảm nhu cầu năng lượng cho bốc hơi nước.</a:t>
            </a:r>
          </a:p>
          <a:p>
            <a:pPr marL="990575" lvl="1" indent="-380990" algn="just" eaLnBrk="0" fontAlgn="base" hangingPunct="0">
              <a:lnSpc>
                <a:spcPct val="130000"/>
              </a:lnSpc>
              <a:spcBef>
                <a:spcPts val="800"/>
              </a:spcBef>
              <a:spcAft>
                <a:spcPts val="800"/>
              </a:spcAft>
              <a:buClrTx/>
              <a:buSzTx/>
              <a:buFont typeface="Wingdings" panose="05000000000000000000" pitchFamily="2" charset="2"/>
              <a:buChar char="Ø"/>
            </a:pPr>
            <a:r>
              <a:rPr lang="vi-VN" altLang="en-US" sz="1600" dirty="0">
                <a:solidFill>
                  <a:schemeClr val="tx1"/>
                </a:solidFill>
                <a:latin typeface="Arial" panose="020B0604020202020204" pitchFamily="34" charset="0"/>
                <a:cs typeface="Arial" panose="020B0604020202020204" pitchFamily="34" charset="0"/>
              </a:rPr>
              <a:t>Tối ưu hóa quá trình phơi sấy giúp giảm ảnh hưởng của yếu tố thời tiết và tối ưu hóa sự tận dụng năng lượng mặt trời cho quá trình sấy.</a:t>
            </a:r>
          </a:p>
          <a:p>
            <a:pPr marL="990575" lvl="1" indent="-380990" algn="just" eaLnBrk="0" fontAlgn="base" hangingPunct="0">
              <a:lnSpc>
                <a:spcPct val="130000"/>
              </a:lnSpc>
              <a:spcBef>
                <a:spcPts val="800"/>
              </a:spcBef>
              <a:spcAft>
                <a:spcPts val="800"/>
              </a:spcAft>
              <a:buClrTx/>
              <a:buSzTx/>
              <a:buFont typeface="Wingdings" panose="05000000000000000000" pitchFamily="2" charset="2"/>
              <a:buChar char="Ø"/>
            </a:pPr>
            <a:r>
              <a:rPr lang="vi-VN" altLang="en-US" sz="1600" dirty="0">
                <a:solidFill>
                  <a:schemeClr val="tx1"/>
                </a:solidFill>
                <a:latin typeface="Arial" panose="020B0604020202020204" pitchFamily="34" charset="0"/>
                <a:cs typeface="Arial" panose="020B0604020202020204" pitchFamily="34" charset="0"/>
              </a:rPr>
              <a:t>Thực hiện cân bằng năng lượng cho các lò nung nhằm tìm kiếm cơ hội giảm các tổn thất nhiệt của quá trình nung và tận dụng nhiệt tốt hơn giữa các giai đoạn sấy, gia nhiệt, nung và làm nguội. </a:t>
            </a:r>
            <a:endParaRPr lang="en-US" altLang="en-US" sz="16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80318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A9BBA-40FC-5CFD-46BC-3292BC0FFB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471C76-B0A2-6F05-6B28-9D30C326F547}"/>
              </a:ext>
            </a:extLst>
          </p:cNvPr>
          <p:cNvSpPr>
            <a:spLocks noGrp="1"/>
          </p:cNvSpPr>
          <p:nvPr>
            <p:ph type="title" idx="4294967295"/>
          </p:nvPr>
        </p:nvSpPr>
        <p:spPr>
          <a:xfrm>
            <a:off x="560173" y="1137629"/>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Tiềm năng TKNL trong sản xuất gạch nung</a:t>
            </a:r>
            <a:endParaRPr lang="en-US" b="1" dirty="0">
              <a:solidFill>
                <a:schemeClr val="accent1">
                  <a:lumMod val="50000"/>
                </a:schemeClr>
              </a:solidFill>
              <a:latin typeface="+mn-lt"/>
              <a:cs typeface="Arial" panose="020B0604020202020204" pitchFamily="34" charset="0"/>
            </a:endParaRPr>
          </a:p>
        </p:txBody>
      </p:sp>
      <p:sp>
        <p:nvSpPr>
          <p:cNvPr id="4" name="Rectangle 1">
            <a:extLst>
              <a:ext uri="{FF2B5EF4-FFF2-40B4-BE49-F238E27FC236}">
                <a16:creationId xmlns:a16="http://schemas.microsoft.com/office/drawing/2014/main" id="{11738879-6DA4-AE74-04C0-A8DA5D339FE7}"/>
              </a:ext>
            </a:extLst>
          </p:cNvPr>
          <p:cNvSpPr>
            <a:spLocks noGrp="1" noChangeArrowheads="1"/>
          </p:cNvSpPr>
          <p:nvPr>
            <p:ph type="body" idx="4294967295"/>
          </p:nvPr>
        </p:nvSpPr>
        <p:spPr bwMode="auto">
          <a:xfrm>
            <a:off x="560173" y="1769982"/>
            <a:ext cx="10861481" cy="4124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lnSpc>
                <a:spcPct val="130000"/>
              </a:lnSpc>
              <a:buClrTx/>
              <a:buSzTx/>
              <a:buNone/>
            </a:pPr>
            <a:r>
              <a:rPr lang="vi-VN" altLang="en-US" sz="2000" b="1" dirty="0">
                <a:solidFill>
                  <a:schemeClr val="tx1"/>
                </a:solidFill>
                <a:latin typeface="Arial" panose="020B0604020202020204" pitchFamily="34" charset="0"/>
                <a:cs typeface="Arial" panose="020B0604020202020204" pitchFamily="34" charset="0"/>
              </a:rPr>
              <a:t>Sử dụng năng lượng tái tạo:</a:t>
            </a:r>
            <a:r>
              <a:rPr lang="en-US" altLang="en-US" sz="2000" b="1" dirty="0">
                <a:solidFill>
                  <a:schemeClr val="tx1"/>
                </a:solidFill>
                <a:latin typeface="Arial" panose="020B0604020202020204" pitchFamily="34" charset="0"/>
                <a:cs typeface="Arial" panose="020B0604020202020204" pitchFamily="34" charset="0"/>
              </a:rPr>
              <a:t> </a:t>
            </a:r>
            <a:r>
              <a:rPr lang="vi-VN" altLang="en-US" sz="2000" dirty="0">
                <a:solidFill>
                  <a:schemeClr val="tx1"/>
                </a:solidFill>
                <a:latin typeface="Arial" panose="020B0604020202020204" pitchFamily="34" charset="0"/>
                <a:cs typeface="Arial" panose="020B0604020202020204" pitchFamily="34" charset="0"/>
              </a:rPr>
              <a:t>Các loại hình lò thủ công trước đây sử dụng nhiều năng lượng sinh khối. Ở công nghệ hiện đại, nhiên liệu sử dụng đang chủ yếu là than. Việc tìm cách sử dụng nhiên liệu sinh khối (trấu, mùn cưa, phụ phẩm nông nghiệp khác) ở các lò nung hiện đại nên được sử dụng để bổ sung nhiệt trong quá trình nung gạch. </a:t>
            </a:r>
          </a:p>
          <a:p>
            <a:pPr marL="0" indent="0" algn="just" eaLnBrk="0" fontAlgn="base" hangingPunct="0">
              <a:lnSpc>
                <a:spcPct val="130000"/>
              </a:lnSpc>
              <a:buClrTx/>
              <a:buSzTx/>
              <a:buNone/>
            </a:pPr>
            <a:r>
              <a:rPr lang="vi-VN" altLang="en-US" sz="2000" b="1" dirty="0">
                <a:solidFill>
                  <a:schemeClr val="tx1"/>
                </a:solidFill>
                <a:latin typeface="Arial" panose="020B0604020202020204" pitchFamily="34" charset="0"/>
                <a:cs typeface="Arial" panose="020B0604020202020204" pitchFamily="34" charset="0"/>
              </a:rPr>
              <a:t>Ứng dụng hệ thống điều khiển tự động:</a:t>
            </a:r>
            <a:r>
              <a:rPr lang="en-US" altLang="en-US" sz="2000" b="1" dirty="0">
                <a:solidFill>
                  <a:schemeClr val="tx1"/>
                </a:solidFill>
                <a:latin typeface="Arial" panose="020B0604020202020204" pitchFamily="34" charset="0"/>
                <a:cs typeface="Arial" panose="020B0604020202020204" pitchFamily="34" charset="0"/>
              </a:rPr>
              <a:t> </a:t>
            </a:r>
            <a:r>
              <a:rPr lang="vi-VN" altLang="en-US" sz="2000" dirty="0">
                <a:solidFill>
                  <a:schemeClr val="tx1"/>
                </a:solidFill>
                <a:latin typeface="Arial" panose="020B0604020202020204" pitchFamily="34" charset="0"/>
                <a:cs typeface="Arial" panose="020B0604020202020204" pitchFamily="34" charset="0"/>
              </a:rPr>
              <a:t>Theo dõi và điều chỉnh nhiệt độ trong lò nung. Giảm lãng phí năng lượng do lỗi vận hành.</a:t>
            </a:r>
            <a:endParaRPr lang="en-US" altLang="en-US" sz="2000" dirty="0">
              <a:solidFill>
                <a:schemeClr val="tx1"/>
              </a:solidFill>
              <a:latin typeface="Arial" panose="020B0604020202020204" pitchFamily="34" charset="0"/>
              <a:cs typeface="Arial" panose="020B0604020202020204" pitchFamily="34" charset="0"/>
            </a:endParaRPr>
          </a:p>
          <a:p>
            <a:pPr marL="0" indent="0" algn="just" eaLnBrk="0" fontAlgn="base" hangingPunct="0">
              <a:lnSpc>
                <a:spcPct val="130000"/>
              </a:lnSpc>
              <a:buClrTx/>
              <a:buSzTx/>
              <a:buNone/>
            </a:pPr>
            <a:r>
              <a:rPr lang="vi-VN" altLang="en-US" sz="2000" b="1" dirty="0">
                <a:solidFill>
                  <a:schemeClr val="tx1"/>
                </a:solidFill>
                <a:latin typeface="Arial" panose="020B0604020202020204" pitchFamily="34" charset="0"/>
                <a:cs typeface="Arial" panose="020B0604020202020204" pitchFamily="34" charset="0"/>
              </a:rPr>
              <a:t>Tăng cường cách nhiệt:</a:t>
            </a:r>
            <a:r>
              <a:rPr lang="en-US" altLang="en-US" sz="2000" b="1" dirty="0">
                <a:solidFill>
                  <a:schemeClr val="tx1"/>
                </a:solidFill>
                <a:latin typeface="Arial" panose="020B0604020202020204" pitchFamily="34" charset="0"/>
                <a:cs typeface="Arial" panose="020B0604020202020204" pitchFamily="34" charset="0"/>
              </a:rPr>
              <a:t> </a:t>
            </a:r>
            <a:r>
              <a:rPr lang="vi-VN" altLang="en-US" sz="2000" dirty="0">
                <a:solidFill>
                  <a:schemeClr val="tx1"/>
                </a:solidFill>
                <a:latin typeface="Arial" panose="020B0604020202020204" pitchFamily="34" charset="0"/>
                <a:cs typeface="Arial" panose="020B0604020202020204" pitchFamily="34" charset="0"/>
              </a:rPr>
              <a:t>Sử dụng vật liệu cách nhiệt chất lượng cao trong hệ thống nung, sấy.</a:t>
            </a:r>
          </a:p>
          <a:p>
            <a:pPr marL="0" indent="0" algn="just" eaLnBrk="0" fontAlgn="base" hangingPunct="0">
              <a:lnSpc>
                <a:spcPct val="130000"/>
              </a:lnSpc>
              <a:buClrTx/>
              <a:buSzTx/>
              <a:buNone/>
            </a:pPr>
            <a:r>
              <a:rPr lang="vi-VN" altLang="en-US" sz="2000" b="1" dirty="0">
                <a:solidFill>
                  <a:schemeClr val="tx1"/>
                </a:solidFill>
                <a:latin typeface="Arial" panose="020B0604020202020204" pitchFamily="34" charset="0"/>
                <a:cs typeface="Arial" panose="020B0604020202020204" pitchFamily="34" charset="0"/>
              </a:rPr>
              <a:t>Hệ thống quản lý năng lượng (EMS):</a:t>
            </a:r>
            <a:r>
              <a:rPr lang="en-US" altLang="en-US" sz="2000" b="1" dirty="0">
                <a:solidFill>
                  <a:schemeClr val="tx1"/>
                </a:solidFill>
                <a:latin typeface="Arial" panose="020B0604020202020204" pitchFamily="34" charset="0"/>
                <a:cs typeface="Arial" panose="020B0604020202020204" pitchFamily="34" charset="0"/>
              </a:rPr>
              <a:t> </a:t>
            </a:r>
            <a:r>
              <a:rPr lang="vi-VN" altLang="en-US" sz="2000" dirty="0">
                <a:solidFill>
                  <a:schemeClr val="tx1"/>
                </a:solidFill>
                <a:latin typeface="Arial" panose="020B0604020202020204" pitchFamily="34" charset="0"/>
                <a:cs typeface="Arial" panose="020B0604020202020204" pitchFamily="34" charset="0"/>
              </a:rPr>
              <a:t>Theo dõi mức tiêu thụ năng lượng theo thời gian thực. Xác định và khắc phục các điểm tiêu tốn năng lượng không hiệu quả.</a:t>
            </a:r>
            <a:endParaRPr lang="en-US" altLang="en-US" sz="20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3335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9077A-349B-A08B-5E88-E1226E0633B3}"/>
              </a:ext>
            </a:extLst>
          </p:cNvPr>
          <p:cNvSpPr>
            <a:spLocks noGrp="1"/>
          </p:cNvSpPr>
          <p:nvPr>
            <p:ph type="title"/>
          </p:nvPr>
        </p:nvSpPr>
        <p:spPr>
          <a:xfrm>
            <a:off x="609600" y="1275143"/>
            <a:ext cx="10972800" cy="495200"/>
          </a:xfrm>
        </p:spPr>
        <p:txBody>
          <a:bodyPr>
            <a:normAutofit/>
          </a:bodyPr>
          <a:lstStyle/>
          <a:p>
            <a:r>
              <a:rPr lang="vi-VN" dirty="0">
                <a:solidFill>
                  <a:schemeClr val="accent1">
                    <a:lumMod val="50000"/>
                  </a:schemeClr>
                </a:solidFill>
              </a:rPr>
              <a:t>Tiềm năng TKNL trong sản xuất gốm</a:t>
            </a:r>
            <a:endParaRPr lang="en-US" dirty="0"/>
          </a:p>
        </p:txBody>
      </p:sp>
      <p:sp>
        <p:nvSpPr>
          <p:cNvPr id="3" name="Text Placeholder 2">
            <a:extLst>
              <a:ext uri="{FF2B5EF4-FFF2-40B4-BE49-F238E27FC236}">
                <a16:creationId xmlns:a16="http://schemas.microsoft.com/office/drawing/2014/main" id="{91B7DA19-36CD-2DFE-A6FC-D940239FE47E}"/>
              </a:ext>
            </a:extLst>
          </p:cNvPr>
          <p:cNvSpPr>
            <a:spLocks noGrp="1"/>
          </p:cNvSpPr>
          <p:nvPr>
            <p:ph type="body" idx="1"/>
          </p:nvPr>
        </p:nvSpPr>
        <p:spPr>
          <a:xfrm>
            <a:off x="609600" y="1866378"/>
            <a:ext cx="10972800" cy="4020855"/>
          </a:xfrm>
        </p:spPr>
        <p:txBody>
          <a:bodyPr>
            <a:normAutofit fontScale="92500" lnSpcReduction="20000"/>
          </a:bodyPr>
          <a:lstStyle/>
          <a:p>
            <a:r>
              <a:rPr lang="vi-VN" sz="2400" dirty="0">
                <a:latin typeface="+mj-lt"/>
              </a:rPr>
              <a:t>Có nhiều loại doanh nghiệp sản xuất gốm bao gồm:</a:t>
            </a:r>
          </a:p>
          <a:p>
            <a:pPr lvl="1"/>
            <a:r>
              <a:rPr lang="vi-VN" sz="2400" dirty="0">
                <a:latin typeface="+mj-lt"/>
              </a:rPr>
              <a:t>Các nhà máy sản xuất các loại hình gốm xây dựng như gạch </a:t>
            </a:r>
            <a:r>
              <a:rPr lang="vi-VN" sz="2400" dirty="0" err="1">
                <a:latin typeface="+mj-lt"/>
              </a:rPr>
              <a:t>Ceramic</a:t>
            </a:r>
            <a:r>
              <a:rPr lang="vi-VN" sz="2400" dirty="0">
                <a:latin typeface="+mj-lt"/>
              </a:rPr>
              <a:t>, gạch trang trí, gạch định hình.</a:t>
            </a:r>
          </a:p>
          <a:p>
            <a:pPr lvl="1"/>
            <a:r>
              <a:rPr lang="vi-VN" sz="2400" dirty="0">
                <a:latin typeface="+mj-lt"/>
              </a:rPr>
              <a:t>Các nhà máy sản xuất các loại hình sứ vệ sinh bồn cầu </a:t>
            </a:r>
            <a:r>
              <a:rPr lang="vi-VN" sz="2400" dirty="0" err="1">
                <a:latin typeface="+mj-lt"/>
              </a:rPr>
              <a:t>v.v</a:t>
            </a:r>
            <a:r>
              <a:rPr lang="vi-VN" sz="2400" dirty="0">
                <a:latin typeface="+mj-lt"/>
              </a:rPr>
              <a:t>.</a:t>
            </a:r>
          </a:p>
          <a:p>
            <a:pPr lvl="1"/>
            <a:r>
              <a:rPr lang="vi-VN" sz="2400" dirty="0">
                <a:latin typeface="+mj-lt"/>
              </a:rPr>
              <a:t>Các nhà máy sản xuất các loại hình sứ kỹ thuật, sứ cách điện</a:t>
            </a:r>
          </a:p>
          <a:p>
            <a:pPr lvl="1"/>
            <a:r>
              <a:rPr lang="vi-VN" sz="2400" dirty="0">
                <a:latin typeface="+mj-lt"/>
              </a:rPr>
              <a:t>Các cơ sở sản xuất gốm mĩ nghệ và dân dụng loại lớn</a:t>
            </a:r>
          </a:p>
          <a:p>
            <a:pPr lvl="1"/>
            <a:r>
              <a:rPr lang="vi-VN" sz="2400" dirty="0">
                <a:latin typeface="+mj-lt"/>
              </a:rPr>
              <a:t>Rất nhiều cơ sở sản xuất nhỏ, làng nghề.</a:t>
            </a:r>
          </a:p>
          <a:p>
            <a:r>
              <a:rPr lang="vi-VN" sz="2533" dirty="0">
                <a:latin typeface="+mj-lt"/>
              </a:rPr>
              <a:t>Đặc điểm tiêu thụ năng lượng của các máy móc thiết bị trong sản xuất gốm bao gồm:</a:t>
            </a:r>
          </a:p>
          <a:p>
            <a:pPr lvl="1"/>
            <a:r>
              <a:rPr lang="vi-VN" sz="2400" dirty="0">
                <a:latin typeface="+mj-lt"/>
              </a:rPr>
              <a:t>Thiết bị tiêu thụ nhiều điện năng trong các công tác nghiền, bơm, băng tải </a:t>
            </a:r>
            <a:r>
              <a:rPr lang="vi-VN" sz="2400" dirty="0" err="1">
                <a:latin typeface="+mj-lt"/>
              </a:rPr>
              <a:t>v.v</a:t>
            </a:r>
            <a:r>
              <a:rPr lang="vi-VN" sz="2400" dirty="0">
                <a:latin typeface="+mj-lt"/>
              </a:rPr>
              <a:t>. trong tạo hình sản phẩm mộc</a:t>
            </a:r>
          </a:p>
          <a:p>
            <a:pPr lvl="1"/>
            <a:r>
              <a:rPr lang="vi-VN" sz="2400" dirty="0">
                <a:latin typeface="+mj-lt"/>
              </a:rPr>
              <a:t>Hệ thống lò nung, sấy đặc biệt tiêu thụ nhiều năng lượng dưới dạng khí LPG, LNG hoặc khí từ quá trình khí hóa than.</a:t>
            </a:r>
          </a:p>
          <a:p>
            <a:pPr lvl="1"/>
            <a:r>
              <a:rPr lang="vi-VN" sz="2400" dirty="0">
                <a:latin typeface="+mj-lt"/>
              </a:rPr>
              <a:t>Thiết bị tiêu thụ nhiều than hoặc sinh khối là lò đốt phục vụ cho quá trình sấy phun nguyên liệu. </a:t>
            </a:r>
          </a:p>
        </p:txBody>
      </p:sp>
    </p:spTree>
    <p:extLst>
      <p:ext uri="{BB962C8B-B14F-4D97-AF65-F5344CB8AC3E}">
        <p14:creationId xmlns:p14="http://schemas.microsoft.com/office/powerpoint/2010/main" val="1655327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E3792-06BB-517D-2BDB-71A048E4023B}"/>
              </a:ext>
            </a:extLst>
          </p:cNvPr>
          <p:cNvSpPr>
            <a:spLocks noGrp="1"/>
          </p:cNvSpPr>
          <p:nvPr>
            <p:ph type="title"/>
          </p:nvPr>
        </p:nvSpPr>
        <p:spPr>
          <a:xfrm>
            <a:off x="421599" y="1554126"/>
            <a:ext cx="10972800" cy="495200"/>
          </a:xfrm>
        </p:spPr>
        <p:txBody>
          <a:bodyPr>
            <a:normAutofit/>
          </a:bodyPr>
          <a:lstStyle/>
          <a:p>
            <a:r>
              <a:rPr lang="vi-VN" dirty="0">
                <a:solidFill>
                  <a:schemeClr val="accent1">
                    <a:lumMod val="50000"/>
                  </a:schemeClr>
                </a:solidFill>
              </a:rPr>
              <a:t>Tiềm năng TKNL trong sản xuất gốm</a:t>
            </a:r>
            <a:endParaRPr lang="en-US" dirty="0"/>
          </a:p>
        </p:txBody>
      </p:sp>
      <p:pic>
        <p:nvPicPr>
          <p:cNvPr id="5" name="Picture 4">
            <a:extLst>
              <a:ext uri="{FF2B5EF4-FFF2-40B4-BE49-F238E27FC236}">
                <a16:creationId xmlns:a16="http://schemas.microsoft.com/office/drawing/2014/main" id="{4A6CEC42-0AB3-9E49-A792-BADF36DCB1C0}"/>
              </a:ext>
            </a:extLst>
          </p:cNvPr>
          <p:cNvPicPr>
            <a:picLocks noChangeAspect="1"/>
          </p:cNvPicPr>
          <p:nvPr/>
        </p:nvPicPr>
        <p:blipFill>
          <a:blip r:embed="rId2"/>
          <a:stretch>
            <a:fillRect/>
          </a:stretch>
        </p:blipFill>
        <p:spPr>
          <a:xfrm>
            <a:off x="421599" y="2300672"/>
            <a:ext cx="3801714" cy="2627287"/>
          </a:xfrm>
          <a:prstGeom prst="rect">
            <a:avLst/>
          </a:prstGeom>
        </p:spPr>
      </p:pic>
      <p:pic>
        <p:nvPicPr>
          <p:cNvPr id="7" name="Picture 6">
            <a:extLst>
              <a:ext uri="{FF2B5EF4-FFF2-40B4-BE49-F238E27FC236}">
                <a16:creationId xmlns:a16="http://schemas.microsoft.com/office/drawing/2014/main" id="{5A3E4B44-B2F4-E521-BBB6-F28736F87FA4}"/>
              </a:ext>
            </a:extLst>
          </p:cNvPr>
          <p:cNvPicPr>
            <a:picLocks noChangeAspect="1"/>
          </p:cNvPicPr>
          <p:nvPr/>
        </p:nvPicPr>
        <p:blipFill>
          <a:blip r:embed="rId3"/>
          <a:stretch>
            <a:fillRect/>
          </a:stretch>
        </p:blipFill>
        <p:spPr>
          <a:xfrm>
            <a:off x="4346927" y="2323507"/>
            <a:ext cx="3498146" cy="2627287"/>
          </a:xfrm>
          <a:prstGeom prst="rect">
            <a:avLst/>
          </a:prstGeom>
        </p:spPr>
      </p:pic>
      <p:sp>
        <p:nvSpPr>
          <p:cNvPr id="8" name="TextBox 7">
            <a:extLst>
              <a:ext uri="{FF2B5EF4-FFF2-40B4-BE49-F238E27FC236}">
                <a16:creationId xmlns:a16="http://schemas.microsoft.com/office/drawing/2014/main" id="{2E35440D-81B2-675A-0EC5-9DCAFDABDB10}"/>
              </a:ext>
            </a:extLst>
          </p:cNvPr>
          <p:cNvSpPr txBox="1"/>
          <p:nvPr/>
        </p:nvSpPr>
        <p:spPr>
          <a:xfrm>
            <a:off x="258525" y="5086036"/>
            <a:ext cx="4127862" cy="666977"/>
          </a:xfrm>
          <a:prstGeom prst="rect">
            <a:avLst/>
          </a:prstGeom>
          <a:noFill/>
        </p:spPr>
        <p:txBody>
          <a:bodyPr wrap="square" rtlCol="0">
            <a:spAutoFit/>
          </a:bodyPr>
          <a:lstStyle/>
          <a:p>
            <a:pPr algn="ctr"/>
            <a:r>
              <a:rPr lang="vi-VN" dirty="0"/>
              <a:t>Hệ thống lò nung kiểu thanh lăn nhà máy gạch </a:t>
            </a:r>
            <a:r>
              <a:rPr lang="vi-VN" dirty="0" err="1"/>
              <a:t>Ceramic</a:t>
            </a:r>
            <a:endParaRPr lang="en-US" dirty="0"/>
          </a:p>
        </p:txBody>
      </p:sp>
      <p:sp>
        <p:nvSpPr>
          <p:cNvPr id="9" name="TextBox 8">
            <a:extLst>
              <a:ext uri="{FF2B5EF4-FFF2-40B4-BE49-F238E27FC236}">
                <a16:creationId xmlns:a16="http://schemas.microsoft.com/office/drawing/2014/main" id="{49BF7246-D89D-33D8-BBD1-6020B74A8B2E}"/>
              </a:ext>
            </a:extLst>
          </p:cNvPr>
          <p:cNvSpPr txBox="1"/>
          <p:nvPr/>
        </p:nvSpPr>
        <p:spPr>
          <a:xfrm>
            <a:off x="4318957" y="4974489"/>
            <a:ext cx="4127862" cy="666977"/>
          </a:xfrm>
          <a:prstGeom prst="rect">
            <a:avLst/>
          </a:prstGeom>
          <a:noFill/>
        </p:spPr>
        <p:txBody>
          <a:bodyPr wrap="square" rtlCol="0">
            <a:spAutoFit/>
          </a:bodyPr>
          <a:lstStyle/>
          <a:p>
            <a:pPr algn="ctr"/>
            <a:r>
              <a:rPr lang="vi-VN" dirty="0"/>
              <a:t>Hệ thống Sấy phun máy gạch </a:t>
            </a:r>
            <a:r>
              <a:rPr lang="vi-VN" dirty="0" err="1"/>
              <a:t>Ceramic</a:t>
            </a:r>
            <a:endParaRPr lang="en-US" dirty="0"/>
          </a:p>
        </p:txBody>
      </p:sp>
      <p:pic>
        <p:nvPicPr>
          <p:cNvPr id="11" name="Picture 10">
            <a:extLst>
              <a:ext uri="{FF2B5EF4-FFF2-40B4-BE49-F238E27FC236}">
                <a16:creationId xmlns:a16="http://schemas.microsoft.com/office/drawing/2014/main" id="{DE264350-279C-D650-05BA-DB044CFE4315}"/>
              </a:ext>
            </a:extLst>
          </p:cNvPr>
          <p:cNvPicPr>
            <a:picLocks noChangeAspect="1"/>
          </p:cNvPicPr>
          <p:nvPr/>
        </p:nvPicPr>
        <p:blipFill>
          <a:blip r:embed="rId4"/>
          <a:stretch>
            <a:fillRect/>
          </a:stretch>
        </p:blipFill>
        <p:spPr>
          <a:xfrm>
            <a:off x="8159345" y="2300672"/>
            <a:ext cx="3021799" cy="2574125"/>
          </a:xfrm>
          <a:prstGeom prst="rect">
            <a:avLst/>
          </a:prstGeom>
        </p:spPr>
      </p:pic>
      <p:sp>
        <p:nvSpPr>
          <p:cNvPr id="12" name="TextBox 11">
            <a:extLst>
              <a:ext uri="{FF2B5EF4-FFF2-40B4-BE49-F238E27FC236}">
                <a16:creationId xmlns:a16="http://schemas.microsoft.com/office/drawing/2014/main" id="{D4CE89A6-D3F0-1D08-8252-674E75BE80B3}"/>
              </a:ext>
            </a:extLst>
          </p:cNvPr>
          <p:cNvSpPr txBox="1"/>
          <p:nvPr/>
        </p:nvSpPr>
        <p:spPr>
          <a:xfrm>
            <a:off x="7642539" y="5040693"/>
            <a:ext cx="4127862" cy="379656"/>
          </a:xfrm>
          <a:prstGeom prst="rect">
            <a:avLst/>
          </a:prstGeom>
          <a:noFill/>
        </p:spPr>
        <p:txBody>
          <a:bodyPr wrap="square" rtlCol="0">
            <a:spAutoFit/>
          </a:bodyPr>
          <a:lstStyle/>
          <a:p>
            <a:pPr algn="ctr"/>
            <a:r>
              <a:rPr lang="vi-VN" dirty="0"/>
              <a:t>Hệ thống nghiền nguyên liệu</a:t>
            </a:r>
            <a:endParaRPr lang="en-US" dirty="0"/>
          </a:p>
        </p:txBody>
      </p:sp>
    </p:spTree>
    <p:extLst>
      <p:ext uri="{BB962C8B-B14F-4D97-AF65-F5344CB8AC3E}">
        <p14:creationId xmlns:p14="http://schemas.microsoft.com/office/powerpoint/2010/main" val="4213410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ABBDD-8CFB-04B0-57E1-766B12F891C2}"/>
              </a:ext>
            </a:extLst>
          </p:cNvPr>
          <p:cNvSpPr>
            <a:spLocks noGrp="1"/>
          </p:cNvSpPr>
          <p:nvPr>
            <p:ph type="title" idx="4294967295"/>
          </p:nvPr>
        </p:nvSpPr>
        <p:spPr>
          <a:xfrm>
            <a:off x="609600" y="1127368"/>
            <a:ext cx="10972800" cy="495200"/>
          </a:xfrm>
          <a:prstGeom prst="rect">
            <a:avLst/>
          </a:prstGeom>
        </p:spPr>
        <p:txBody>
          <a:bodyPr>
            <a:noAutofit/>
          </a:bodyPr>
          <a:lstStyle/>
          <a:p>
            <a:pPr algn="ctr"/>
            <a:r>
              <a:rPr lang="en-US" sz="4000" b="1" dirty="0">
                <a:solidFill>
                  <a:schemeClr val="accent1">
                    <a:lumMod val="50000"/>
                  </a:schemeClr>
                </a:solidFill>
                <a:latin typeface="Arial" panose="020B0604020202020204" pitchFamily="34" charset="0"/>
                <a:cs typeface="Arial" panose="020B0604020202020204" pitchFamily="34" charset="0"/>
              </a:rPr>
              <a:t>Nội dung</a:t>
            </a:r>
            <a:endParaRPr lang="en-VN" sz="4000" b="1" dirty="0">
              <a:solidFill>
                <a:schemeClr val="accent1">
                  <a:lumMod val="50000"/>
                </a:scheme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792B8BA9-5C44-B08E-7348-A5A1AEAA72C1}"/>
              </a:ext>
            </a:extLst>
          </p:cNvPr>
          <p:cNvSpPr txBox="1"/>
          <p:nvPr/>
        </p:nvSpPr>
        <p:spPr>
          <a:xfrm>
            <a:off x="1005447" y="2586077"/>
            <a:ext cx="10181105" cy="1685846"/>
          </a:xfrm>
          <a:prstGeom prst="rect">
            <a:avLst/>
          </a:prstGeom>
          <a:noFill/>
        </p:spPr>
        <p:txBody>
          <a:bodyPr wrap="square">
            <a:spAutoFit/>
          </a:bodyPr>
          <a:lstStyle/>
          <a:p>
            <a:pPr marL="514350" indent="-514350">
              <a:lnSpc>
                <a:spcPct val="150000"/>
              </a:lnSpc>
              <a:buAutoNum type="romanUcPeriod"/>
            </a:pPr>
            <a:r>
              <a:rPr lang="en-US" sz="2400" b="1" dirty="0">
                <a:solidFill>
                  <a:schemeClr val="accent1">
                    <a:lumMod val="50000"/>
                  </a:schemeClr>
                </a:solidFill>
                <a:latin typeface="Arial" panose="020B0604020202020204" pitchFamily="34" charset="0"/>
                <a:cs typeface="Arial" panose="020B0604020202020204" pitchFamily="34" charset="0"/>
              </a:rPr>
              <a:t>Thực trạng sử dụng năng lượng trong công nghiệp tại Việt Nam</a:t>
            </a:r>
          </a:p>
          <a:p>
            <a:pPr marL="514350" indent="-514350">
              <a:lnSpc>
                <a:spcPct val="150000"/>
              </a:lnSpc>
              <a:buAutoNum type="romanUcPeriod"/>
            </a:pPr>
            <a:r>
              <a:rPr lang="en-US" sz="2400" b="1" dirty="0">
                <a:solidFill>
                  <a:schemeClr val="accent1">
                    <a:lumMod val="50000"/>
                  </a:schemeClr>
                </a:solidFill>
                <a:latin typeface="Arial" panose="020B0604020202020204" pitchFamily="34" charset="0"/>
                <a:cs typeface="Arial" panose="020B0604020202020204" pitchFamily="34" charset="0"/>
              </a:rPr>
              <a:t>Thực trạng và tiềm năng tiết kiệm năng lượng (TKNL) trong ngành công nghiệp gạch/gốm tại Việt Nam</a:t>
            </a:r>
            <a:r>
              <a:rPr lang="en-VN" sz="2400" b="1" dirty="0">
                <a:solidFill>
                  <a:schemeClr val="accent1">
                    <a:lumMod val="5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92426225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C1D33-05D6-68C8-EDAB-8F20D23A6B01}"/>
              </a:ext>
            </a:extLst>
          </p:cNvPr>
          <p:cNvSpPr>
            <a:spLocks noGrp="1"/>
          </p:cNvSpPr>
          <p:nvPr>
            <p:ph type="title"/>
          </p:nvPr>
        </p:nvSpPr>
        <p:spPr>
          <a:xfrm>
            <a:off x="609600" y="1155267"/>
            <a:ext cx="10972800" cy="495200"/>
          </a:xfrm>
        </p:spPr>
        <p:txBody>
          <a:bodyPr/>
          <a:lstStyle/>
          <a:p>
            <a:r>
              <a:rPr lang="vi-VN" dirty="0">
                <a:solidFill>
                  <a:schemeClr val="accent1">
                    <a:lumMod val="50000"/>
                  </a:schemeClr>
                </a:solidFill>
              </a:rPr>
              <a:t>Tiềm năng TKNL trong sản xuất gốm</a:t>
            </a:r>
            <a:endParaRPr lang="en-US" dirty="0"/>
          </a:p>
        </p:txBody>
      </p:sp>
      <p:sp>
        <p:nvSpPr>
          <p:cNvPr id="3" name="Text Placeholder 2">
            <a:extLst>
              <a:ext uri="{FF2B5EF4-FFF2-40B4-BE49-F238E27FC236}">
                <a16:creationId xmlns:a16="http://schemas.microsoft.com/office/drawing/2014/main" id="{A8B72E13-8E99-B354-C8E3-5B22ECA7B7B3}"/>
              </a:ext>
            </a:extLst>
          </p:cNvPr>
          <p:cNvSpPr>
            <a:spLocks noGrp="1"/>
          </p:cNvSpPr>
          <p:nvPr>
            <p:ph type="body" idx="1"/>
          </p:nvPr>
        </p:nvSpPr>
        <p:spPr>
          <a:xfrm>
            <a:off x="609600" y="1663932"/>
            <a:ext cx="10972800" cy="4548977"/>
          </a:xfrm>
        </p:spPr>
        <p:txBody>
          <a:bodyPr>
            <a:normAutofit/>
          </a:bodyPr>
          <a:lstStyle/>
          <a:p>
            <a:r>
              <a:rPr lang="vi-VN" dirty="0"/>
              <a:t>Các lò nung sản xuất gốm có nhiều loại hình bao gồm:</a:t>
            </a:r>
          </a:p>
          <a:p>
            <a:pPr lvl="1"/>
            <a:r>
              <a:rPr lang="vi-VN" dirty="0"/>
              <a:t>Lò con thoi sử dụng </a:t>
            </a:r>
            <a:r>
              <a:rPr lang="vi-VN" dirty="0" err="1"/>
              <a:t>Gas</a:t>
            </a:r>
            <a:r>
              <a:rPr lang="vi-VN" dirty="0"/>
              <a:t> cho các sản phẩm có hình dạng phức tạp, đa dạng như gốm gia dụng và mĩ nghệ với khả năng điều chỉnh nhiệt độ nung và thời gian nung theo yêu cầu cao.</a:t>
            </a:r>
          </a:p>
          <a:p>
            <a:pPr lvl="1"/>
            <a:r>
              <a:rPr lang="vi-VN" dirty="0"/>
              <a:t>Lò </a:t>
            </a:r>
            <a:r>
              <a:rPr lang="vi-VN" dirty="0" err="1"/>
              <a:t>Tuynel</a:t>
            </a:r>
            <a:r>
              <a:rPr lang="vi-VN" dirty="0"/>
              <a:t> sử dụng </a:t>
            </a:r>
            <a:r>
              <a:rPr lang="vi-VN" dirty="0" err="1"/>
              <a:t>gas</a:t>
            </a:r>
            <a:r>
              <a:rPr lang="vi-VN" dirty="0"/>
              <a:t> cho các sản phẩm có hình dáng phức tạp, đa dạng với sản lượng lớn như sứ vệ sinh, bồn cầu </a:t>
            </a:r>
            <a:r>
              <a:rPr lang="vi-VN" dirty="0" err="1"/>
              <a:t>v.v</a:t>
            </a:r>
            <a:r>
              <a:rPr lang="vi-VN" dirty="0"/>
              <a:t>.</a:t>
            </a:r>
          </a:p>
          <a:p>
            <a:pPr lvl="1"/>
            <a:r>
              <a:rPr lang="vi-VN" dirty="0"/>
              <a:t>Lò thanh lăn sử dụng </a:t>
            </a:r>
            <a:r>
              <a:rPr lang="vi-VN" dirty="0" err="1"/>
              <a:t>gas</a:t>
            </a:r>
            <a:r>
              <a:rPr lang="vi-VN" dirty="0"/>
              <a:t> cho các sản phẩm đồng đều, mỏng như các loại gạch lát, gạch trang trí. </a:t>
            </a:r>
          </a:p>
          <a:p>
            <a:r>
              <a:rPr lang="vi-VN" dirty="0"/>
              <a:t>Các cơ hội TKNL trong các nhà máy nằm ở các khâu bao gồm:</a:t>
            </a:r>
          </a:p>
          <a:p>
            <a:pPr lvl="1"/>
            <a:r>
              <a:rPr lang="vi-VN" dirty="0"/>
              <a:t>Hiệu chỉnh, tối ưu hóa quy trình nung, tránh tổn thất tại các lò nung.</a:t>
            </a:r>
          </a:p>
          <a:p>
            <a:pPr lvl="1"/>
            <a:r>
              <a:rPr lang="vi-VN" dirty="0"/>
              <a:t>Tận dụng nhiệt từ lò nung cho sấy phun nguyên liệu, bổ sung nhiệt cho lò sấy, hóa khí LPG </a:t>
            </a:r>
            <a:r>
              <a:rPr lang="vi-VN" dirty="0" err="1"/>
              <a:t>v.v</a:t>
            </a:r>
            <a:r>
              <a:rPr lang="vi-VN" dirty="0"/>
              <a:t>.</a:t>
            </a:r>
          </a:p>
          <a:p>
            <a:pPr lvl="1"/>
            <a:r>
              <a:rPr lang="vi-VN" dirty="0"/>
              <a:t>Tối ưu hóa các hệ thống khí nén, quạt, bơm sử dụng đa dạng trong nhà máy. </a:t>
            </a:r>
          </a:p>
          <a:p>
            <a:pPr lvl="1"/>
            <a:r>
              <a:rPr lang="vi-VN" dirty="0"/>
              <a:t>Tối ưu hóa quá trình sấy trong các loại hình lò sấy sản phẩm mộc </a:t>
            </a:r>
          </a:p>
        </p:txBody>
      </p:sp>
    </p:spTree>
    <p:extLst>
      <p:ext uri="{BB962C8B-B14F-4D97-AF65-F5344CB8AC3E}">
        <p14:creationId xmlns:p14="http://schemas.microsoft.com/office/powerpoint/2010/main" val="21996283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556C4-8FCB-F728-3713-FD41107E3B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95DEB5-1DC4-DB33-E9C7-482D3615243E}"/>
              </a:ext>
            </a:extLst>
          </p:cNvPr>
          <p:cNvSpPr>
            <a:spLocks noGrp="1"/>
          </p:cNvSpPr>
          <p:nvPr>
            <p:ph type="title" idx="4294967295"/>
          </p:nvPr>
        </p:nvSpPr>
        <p:spPr>
          <a:xfrm>
            <a:off x="553939" y="1141757"/>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Tiềm năng TKNL trong sản xuất gốm</a:t>
            </a:r>
            <a:endParaRPr lang="en-US" b="1" dirty="0">
              <a:solidFill>
                <a:schemeClr val="accent1">
                  <a:lumMod val="50000"/>
                </a:schemeClr>
              </a:solidFill>
              <a:latin typeface="+mn-lt"/>
              <a:cs typeface="Arial" panose="020B0604020202020204" pitchFamily="34" charset="0"/>
            </a:endParaRPr>
          </a:p>
        </p:txBody>
      </p:sp>
      <p:sp>
        <p:nvSpPr>
          <p:cNvPr id="4" name="Rectangle 1">
            <a:extLst>
              <a:ext uri="{FF2B5EF4-FFF2-40B4-BE49-F238E27FC236}">
                <a16:creationId xmlns:a16="http://schemas.microsoft.com/office/drawing/2014/main" id="{78F2CFD6-9F88-76A6-9226-B80BD18E7579}"/>
              </a:ext>
            </a:extLst>
          </p:cNvPr>
          <p:cNvSpPr>
            <a:spLocks noGrp="1" noChangeArrowheads="1"/>
          </p:cNvSpPr>
          <p:nvPr>
            <p:ph type="body" idx="4294967295"/>
          </p:nvPr>
        </p:nvSpPr>
        <p:spPr bwMode="auto">
          <a:xfrm>
            <a:off x="665258" y="1728439"/>
            <a:ext cx="10861481" cy="4231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eaLnBrk="0" fontAlgn="base" hangingPunct="0">
              <a:lnSpc>
                <a:spcPct val="130000"/>
              </a:lnSpc>
              <a:buClrTx/>
              <a:buSzTx/>
              <a:buNone/>
            </a:pPr>
            <a:r>
              <a:rPr lang="vi-VN" altLang="en-US" sz="1800" b="1" dirty="0">
                <a:solidFill>
                  <a:schemeClr val="tx1"/>
                </a:solidFill>
                <a:latin typeface="Arial" panose="020B0604020202020204" pitchFamily="34" charset="0"/>
                <a:cs typeface="Arial" panose="020B0604020202020204" pitchFamily="34" charset="0"/>
              </a:rPr>
              <a:t>Thay thế lò truyền thống bằng lò </a:t>
            </a:r>
            <a:r>
              <a:rPr lang="vi-VN" altLang="en-US" sz="1800" b="1" dirty="0" err="1">
                <a:solidFill>
                  <a:schemeClr val="tx1"/>
                </a:solidFill>
                <a:latin typeface="Arial" panose="020B0604020202020204" pitchFamily="34" charset="0"/>
                <a:cs typeface="Arial" panose="020B0604020202020204" pitchFamily="34" charset="0"/>
              </a:rPr>
              <a:t>gas</a:t>
            </a:r>
            <a:r>
              <a:rPr lang="vi-VN" altLang="en-US" sz="1800" b="1" dirty="0">
                <a:solidFill>
                  <a:schemeClr val="tx1"/>
                </a:solidFill>
                <a:latin typeface="Arial" panose="020B0604020202020204" pitchFamily="34" charset="0"/>
                <a:cs typeface="Arial" panose="020B0604020202020204" pitchFamily="34" charset="0"/>
              </a:rPr>
              <a:t> hoặc lò phối hợp </a:t>
            </a:r>
            <a:r>
              <a:rPr lang="vi-VN" altLang="en-US" sz="1800" b="1" dirty="0" err="1">
                <a:solidFill>
                  <a:schemeClr val="tx1"/>
                </a:solidFill>
                <a:latin typeface="Arial" panose="020B0604020202020204" pitchFamily="34" charset="0"/>
                <a:cs typeface="Arial" panose="020B0604020202020204" pitchFamily="34" charset="0"/>
              </a:rPr>
              <a:t>gas</a:t>
            </a:r>
            <a:r>
              <a:rPr lang="vi-VN" altLang="en-US" sz="1800" b="1" dirty="0">
                <a:solidFill>
                  <a:schemeClr val="tx1"/>
                </a:solidFill>
                <a:latin typeface="Arial" panose="020B0604020202020204" pitchFamily="34" charset="0"/>
                <a:cs typeface="Arial" panose="020B0604020202020204" pitchFamily="34" charset="0"/>
              </a:rPr>
              <a:t>-điện:</a:t>
            </a:r>
          </a:p>
          <a:p>
            <a:pPr marL="990575" lvl="1" indent="-380990" eaLnBrk="0" fontAlgn="base" hangingPunct="0">
              <a:lnSpc>
                <a:spcPct val="130000"/>
              </a:lnSpc>
              <a:buClrTx/>
              <a:buSzTx/>
              <a:buFont typeface="Arial" panose="020B0604020202020204" pitchFamily="34" charset="0"/>
              <a:buChar char="•"/>
            </a:pPr>
            <a:r>
              <a:rPr lang="vi-VN" altLang="en-US" sz="1800" dirty="0">
                <a:solidFill>
                  <a:schemeClr val="tx1"/>
                </a:solidFill>
                <a:latin typeface="Arial" panose="020B0604020202020204" pitchFamily="34" charset="0"/>
                <a:cs typeface="Arial" panose="020B0604020202020204" pitchFamily="34" charset="0"/>
              </a:rPr>
              <a:t>Giảm tiêu thụ năng lượng 30-50%.</a:t>
            </a:r>
          </a:p>
          <a:p>
            <a:pPr marL="990575" lvl="1" indent="-380990" eaLnBrk="0" fontAlgn="base" hangingPunct="0">
              <a:lnSpc>
                <a:spcPct val="130000"/>
              </a:lnSpc>
              <a:buClrTx/>
              <a:buSzTx/>
              <a:buFont typeface="Arial" panose="020B0604020202020204" pitchFamily="34" charset="0"/>
              <a:buChar char="•"/>
            </a:pPr>
            <a:r>
              <a:rPr lang="vi-VN" altLang="en-US" sz="1800" dirty="0">
                <a:solidFill>
                  <a:schemeClr val="tx1"/>
                </a:solidFill>
                <a:latin typeface="Arial" panose="020B0604020202020204" pitchFamily="34" charset="0"/>
                <a:cs typeface="Arial" panose="020B0604020202020204" pitchFamily="34" charset="0"/>
              </a:rPr>
              <a:t>Kiểm soát nhiệt độ tốt hơn, giảm sản phẩm lỗi.</a:t>
            </a:r>
          </a:p>
          <a:p>
            <a:pPr marL="990575" lvl="1" indent="-380990" eaLnBrk="0" fontAlgn="base" hangingPunct="0">
              <a:lnSpc>
                <a:spcPct val="130000"/>
              </a:lnSpc>
              <a:buClrTx/>
              <a:buSzTx/>
              <a:buFont typeface="Arial" panose="020B0604020202020204" pitchFamily="34" charset="0"/>
              <a:buChar char="•"/>
            </a:pPr>
            <a:r>
              <a:rPr lang="vi-VN" altLang="en-US" sz="1800" dirty="0">
                <a:solidFill>
                  <a:schemeClr val="tx1"/>
                </a:solidFill>
                <a:latin typeface="Arial" panose="020B0604020202020204" pitchFamily="34" charset="0"/>
                <a:cs typeface="Arial" panose="020B0604020202020204" pitchFamily="34" charset="0"/>
              </a:rPr>
              <a:t>Giảm ô nhiễm môi trường</a:t>
            </a:r>
          </a:p>
          <a:p>
            <a:pPr marL="0" indent="0" eaLnBrk="0" fontAlgn="base" hangingPunct="0">
              <a:lnSpc>
                <a:spcPct val="130000"/>
              </a:lnSpc>
              <a:buClrTx/>
              <a:buSzTx/>
              <a:buNone/>
            </a:pPr>
            <a:r>
              <a:rPr lang="vi-VN" altLang="en-US" sz="1800" b="1" dirty="0">
                <a:solidFill>
                  <a:schemeClr val="tx1"/>
                </a:solidFill>
                <a:latin typeface="Arial" panose="020B0604020202020204" pitchFamily="34" charset="0"/>
                <a:cs typeface="Arial" panose="020B0604020202020204" pitchFamily="34" charset="0"/>
              </a:rPr>
              <a:t>Thu hồi nhiệt thải từ lò nung:</a:t>
            </a:r>
          </a:p>
          <a:p>
            <a:pPr marL="990575" lvl="1" indent="-380990" eaLnBrk="0" fontAlgn="base" hangingPunct="0">
              <a:lnSpc>
                <a:spcPct val="130000"/>
              </a:lnSpc>
              <a:buClrTx/>
              <a:buSzTx/>
              <a:buFont typeface="Arial" panose="020B0604020202020204" pitchFamily="34" charset="0"/>
              <a:buChar char="•"/>
            </a:pPr>
            <a:r>
              <a:rPr lang="vi-VN" altLang="en-US" sz="1800" dirty="0">
                <a:solidFill>
                  <a:schemeClr val="tx1"/>
                </a:solidFill>
                <a:latin typeface="Arial" panose="020B0604020202020204" pitchFamily="34" charset="0"/>
                <a:cs typeface="Arial" panose="020B0604020202020204" pitchFamily="34" charset="0"/>
              </a:rPr>
              <a:t>Tận dụng nhiệt thừa để sấy khô sản phẩm trước khi nung.</a:t>
            </a:r>
          </a:p>
          <a:p>
            <a:pPr marL="990575" lvl="1" indent="-380990" eaLnBrk="0" fontAlgn="base" hangingPunct="0">
              <a:lnSpc>
                <a:spcPct val="130000"/>
              </a:lnSpc>
              <a:buClrTx/>
              <a:buSzTx/>
              <a:buFont typeface="Arial" panose="020B0604020202020204" pitchFamily="34" charset="0"/>
              <a:buChar char="•"/>
            </a:pPr>
            <a:r>
              <a:rPr lang="vi-VN" altLang="en-US" sz="1800" dirty="0">
                <a:solidFill>
                  <a:schemeClr val="tx1"/>
                </a:solidFill>
                <a:latin typeface="Arial" panose="020B0604020202020204" pitchFamily="34" charset="0"/>
                <a:cs typeface="Arial" panose="020B0604020202020204" pitchFamily="34" charset="0"/>
              </a:rPr>
              <a:t>Giảm tiêu thụ năng lượng cho công đoạn sấy.</a:t>
            </a:r>
          </a:p>
          <a:p>
            <a:pPr marL="0" indent="0" eaLnBrk="0" fontAlgn="base" hangingPunct="0">
              <a:lnSpc>
                <a:spcPct val="130000"/>
              </a:lnSpc>
              <a:buClrTx/>
              <a:buSzTx/>
              <a:buNone/>
            </a:pPr>
            <a:r>
              <a:rPr lang="vi-VN" altLang="en-US" sz="1800" b="1" dirty="0">
                <a:solidFill>
                  <a:schemeClr val="tx1"/>
                </a:solidFill>
                <a:latin typeface="Arial" panose="020B0604020202020204" pitchFamily="34" charset="0"/>
                <a:cs typeface="Arial" panose="020B0604020202020204" pitchFamily="34" charset="0"/>
              </a:rPr>
              <a:t>Khí hóa nhiên liệu sinh khối: </a:t>
            </a:r>
            <a:r>
              <a:rPr lang="en-US" altLang="en-US" sz="1800" b="1" dirty="0">
                <a:solidFill>
                  <a:schemeClr val="tx1"/>
                </a:solidFill>
                <a:latin typeface="Arial" panose="020B0604020202020204" pitchFamily="34" charset="0"/>
                <a:cs typeface="Arial" panose="020B0604020202020204" pitchFamily="34" charset="0"/>
              </a:rPr>
              <a:t> </a:t>
            </a:r>
            <a:r>
              <a:rPr lang="vi-VN" altLang="en-US" sz="1800" dirty="0">
                <a:solidFill>
                  <a:schemeClr val="tx1"/>
                </a:solidFill>
                <a:latin typeface="Arial" panose="020B0604020202020204" pitchFamily="34" charset="0"/>
                <a:cs typeface="Arial" panose="020B0604020202020204" pitchFamily="34" charset="0"/>
              </a:rPr>
              <a:t>Trấu, mùn cưa, vỏ hạt điều, phế phẩm nông nghiệp là nguồn năng lượng tái tạo, giá rẻ, thân thiện môi trường. Tuy nhiên, việc sử dụng sinh khối thô ảnh hưởng đến chất lượng sản phẩm. Quá trình khí hóa giúp biến đổi các nhiên liệu rắn thành nhiên liệu khí chất lượng cao hơn. </a:t>
            </a:r>
          </a:p>
        </p:txBody>
      </p:sp>
    </p:spTree>
    <p:extLst>
      <p:ext uri="{BB962C8B-B14F-4D97-AF65-F5344CB8AC3E}">
        <p14:creationId xmlns:p14="http://schemas.microsoft.com/office/powerpoint/2010/main" val="19721369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BA6C5-11A2-49CA-3933-195239143F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4B39A7-A006-3A6A-8A25-A49FDE6771D6}"/>
              </a:ext>
            </a:extLst>
          </p:cNvPr>
          <p:cNvSpPr>
            <a:spLocks noGrp="1"/>
          </p:cNvSpPr>
          <p:nvPr>
            <p:ph type="title" idx="4294967295"/>
          </p:nvPr>
        </p:nvSpPr>
        <p:spPr>
          <a:xfrm>
            <a:off x="665258" y="1228255"/>
            <a:ext cx="10972800" cy="495200"/>
          </a:xfrm>
          <a:prstGeom prst="rect">
            <a:avLst/>
          </a:prstGeom>
        </p:spPr>
        <p:txBody>
          <a:bodyPr>
            <a:noAutofit/>
          </a:bodyPr>
          <a:lstStyle/>
          <a:p>
            <a:pPr algn="ctr"/>
            <a:r>
              <a:rPr lang="vi-VN" sz="3200" b="1" dirty="0">
                <a:solidFill>
                  <a:schemeClr val="accent1">
                    <a:lumMod val="50000"/>
                  </a:schemeClr>
                </a:solidFill>
                <a:latin typeface="+mn-lt"/>
                <a:cs typeface="Arial" panose="020B0604020202020204" pitchFamily="34" charset="0"/>
              </a:rPr>
              <a:t>Tiềm năng TKNL trong sản xuất gốm</a:t>
            </a:r>
            <a:endParaRPr lang="en-US" sz="3200" b="1" dirty="0">
              <a:solidFill>
                <a:schemeClr val="accent1">
                  <a:lumMod val="50000"/>
                </a:schemeClr>
              </a:solidFill>
              <a:latin typeface="+mn-lt"/>
              <a:cs typeface="Arial" panose="020B0604020202020204" pitchFamily="34" charset="0"/>
            </a:endParaRPr>
          </a:p>
        </p:txBody>
      </p:sp>
      <p:sp>
        <p:nvSpPr>
          <p:cNvPr id="4" name="Rectangle 1">
            <a:extLst>
              <a:ext uri="{FF2B5EF4-FFF2-40B4-BE49-F238E27FC236}">
                <a16:creationId xmlns:a16="http://schemas.microsoft.com/office/drawing/2014/main" id="{3AD594DE-3FE9-BB60-AE33-F64B33568D9E}"/>
              </a:ext>
            </a:extLst>
          </p:cNvPr>
          <p:cNvSpPr>
            <a:spLocks noGrp="1" noChangeArrowheads="1"/>
          </p:cNvSpPr>
          <p:nvPr>
            <p:ph type="body" idx="4294967295"/>
          </p:nvPr>
        </p:nvSpPr>
        <p:spPr bwMode="auto">
          <a:xfrm>
            <a:off x="665259" y="1832030"/>
            <a:ext cx="10861481" cy="4360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lnSpc>
                <a:spcPct val="130000"/>
              </a:lnSpc>
              <a:spcBef>
                <a:spcPts val="800"/>
              </a:spcBef>
              <a:spcAft>
                <a:spcPts val="800"/>
              </a:spcAft>
              <a:buClrTx/>
              <a:buSzTx/>
              <a:buNone/>
            </a:pPr>
            <a:r>
              <a:rPr lang="vi-VN" altLang="en-US" sz="2000" b="1" dirty="0">
                <a:solidFill>
                  <a:schemeClr val="tx1"/>
                </a:solidFill>
                <a:latin typeface="Arial" panose="020B0604020202020204" pitchFamily="34" charset="0"/>
                <a:cs typeface="Arial" panose="020B0604020202020204" pitchFamily="34" charset="0"/>
              </a:rPr>
              <a:t>Hệ thống điều khiển tự động:</a:t>
            </a:r>
          </a:p>
          <a:p>
            <a:pPr marL="990575" lvl="1" indent="-380990" algn="just" eaLnBrk="0" fontAlgn="base" hangingPunct="0">
              <a:lnSpc>
                <a:spcPct val="130000"/>
              </a:lnSpc>
              <a:spcBef>
                <a:spcPts val="800"/>
              </a:spcBef>
              <a:spcAft>
                <a:spcPts val="800"/>
              </a:spcAft>
              <a:buClrTx/>
              <a:buSzTx/>
              <a:buFont typeface="Arial" panose="020B0604020202020204" pitchFamily="34" charset="0"/>
              <a:buChar char="•"/>
            </a:pPr>
            <a:r>
              <a:rPr lang="vi-VN" altLang="en-US" sz="2000" dirty="0">
                <a:solidFill>
                  <a:schemeClr val="tx1"/>
                </a:solidFill>
                <a:latin typeface="Arial" panose="020B0604020202020204" pitchFamily="34" charset="0"/>
                <a:cs typeface="Arial" panose="020B0604020202020204" pitchFamily="34" charset="0"/>
              </a:rPr>
              <a:t>Theo dõi, điều chỉnh nhiệt độ và lưu lượng khí trong lò nung.</a:t>
            </a:r>
          </a:p>
          <a:p>
            <a:pPr marL="990575" lvl="1" indent="-380990" algn="just" eaLnBrk="0" fontAlgn="base" hangingPunct="0">
              <a:lnSpc>
                <a:spcPct val="130000"/>
              </a:lnSpc>
              <a:spcBef>
                <a:spcPts val="800"/>
              </a:spcBef>
              <a:spcAft>
                <a:spcPts val="800"/>
              </a:spcAft>
              <a:buClrTx/>
              <a:buSzTx/>
              <a:buFont typeface="Arial" panose="020B0604020202020204" pitchFamily="34" charset="0"/>
              <a:buChar char="•"/>
            </a:pPr>
            <a:r>
              <a:rPr lang="vi-VN" altLang="en-US" sz="2000" dirty="0">
                <a:solidFill>
                  <a:schemeClr val="tx1"/>
                </a:solidFill>
                <a:latin typeface="Arial" panose="020B0604020202020204" pitchFamily="34" charset="0"/>
                <a:cs typeface="Arial" panose="020B0604020202020204" pitchFamily="34" charset="0"/>
              </a:rPr>
              <a:t>Giảm lãng phí năng lượng do sai sót vận hành.</a:t>
            </a:r>
          </a:p>
          <a:p>
            <a:pPr marL="0" indent="0" algn="just" eaLnBrk="0" fontAlgn="base" hangingPunct="0">
              <a:lnSpc>
                <a:spcPct val="130000"/>
              </a:lnSpc>
              <a:spcBef>
                <a:spcPts val="800"/>
              </a:spcBef>
              <a:spcAft>
                <a:spcPts val="800"/>
              </a:spcAft>
              <a:buClrTx/>
              <a:buSzTx/>
              <a:buNone/>
            </a:pPr>
            <a:r>
              <a:rPr lang="vi-VN" altLang="en-US" sz="2000" b="1" dirty="0">
                <a:solidFill>
                  <a:schemeClr val="tx1"/>
                </a:solidFill>
                <a:latin typeface="Arial" panose="020B0604020202020204" pitchFamily="34" charset="0"/>
                <a:cs typeface="Arial" panose="020B0604020202020204" pitchFamily="34" charset="0"/>
              </a:rPr>
              <a:t>Máy móc hiện đại:</a:t>
            </a:r>
            <a:r>
              <a:rPr lang="en-US" altLang="en-US" sz="2000" b="1" dirty="0">
                <a:solidFill>
                  <a:schemeClr val="tx1"/>
                </a:solidFill>
                <a:latin typeface="Arial" panose="020B0604020202020204" pitchFamily="34" charset="0"/>
                <a:cs typeface="Arial" panose="020B0604020202020204" pitchFamily="34" charset="0"/>
              </a:rPr>
              <a:t> </a:t>
            </a:r>
            <a:r>
              <a:rPr lang="vi-VN" altLang="en-US" sz="2000" dirty="0">
                <a:solidFill>
                  <a:schemeClr val="tx1"/>
                </a:solidFill>
                <a:latin typeface="Arial" panose="020B0604020202020204" pitchFamily="34" charset="0"/>
                <a:cs typeface="Arial" panose="020B0604020202020204" pitchFamily="34" charset="0"/>
              </a:rPr>
              <a:t>Máy ép đất, trộn men tự động giúp giảm tiêu thụ điện và nhiên liệu.</a:t>
            </a:r>
          </a:p>
          <a:p>
            <a:pPr marL="0" indent="0" algn="just" eaLnBrk="0" fontAlgn="base" hangingPunct="0">
              <a:lnSpc>
                <a:spcPct val="130000"/>
              </a:lnSpc>
              <a:spcBef>
                <a:spcPts val="800"/>
              </a:spcBef>
              <a:spcAft>
                <a:spcPts val="800"/>
              </a:spcAft>
              <a:buClrTx/>
              <a:buSzTx/>
              <a:buNone/>
            </a:pPr>
            <a:r>
              <a:rPr lang="vi-VN" altLang="en-US" sz="2000" b="1" dirty="0">
                <a:solidFill>
                  <a:schemeClr val="tx1"/>
                </a:solidFill>
                <a:latin typeface="Arial" panose="020B0604020202020204" pitchFamily="34" charset="0"/>
                <a:cs typeface="Arial" panose="020B0604020202020204" pitchFamily="34" charset="0"/>
              </a:rPr>
              <a:t>Hệ thống quản lý năng lượng (EMS):</a:t>
            </a:r>
          </a:p>
          <a:p>
            <a:pPr marL="990575" lvl="1" indent="-380990" algn="just" eaLnBrk="0" fontAlgn="base" hangingPunct="0">
              <a:lnSpc>
                <a:spcPct val="130000"/>
              </a:lnSpc>
              <a:spcBef>
                <a:spcPts val="800"/>
              </a:spcBef>
              <a:spcAft>
                <a:spcPts val="800"/>
              </a:spcAft>
              <a:buClrTx/>
              <a:buSzTx/>
              <a:buFont typeface="Arial" panose="020B0604020202020204" pitchFamily="34" charset="0"/>
              <a:buChar char="•"/>
            </a:pPr>
            <a:r>
              <a:rPr lang="vi-VN" altLang="en-US" sz="2000" dirty="0">
                <a:solidFill>
                  <a:schemeClr val="tx1"/>
                </a:solidFill>
                <a:latin typeface="Arial" panose="020B0604020202020204" pitchFamily="34" charset="0"/>
                <a:cs typeface="Arial" panose="020B0604020202020204" pitchFamily="34" charset="0"/>
              </a:rPr>
              <a:t>Theo dõi mức tiêu thụ năng lượng theo thời gian thực.</a:t>
            </a:r>
          </a:p>
          <a:p>
            <a:pPr marL="990575" lvl="1" indent="-380990" algn="just" eaLnBrk="0" fontAlgn="base" hangingPunct="0">
              <a:lnSpc>
                <a:spcPct val="130000"/>
              </a:lnSpc>
              <a:spcBef>
                <a:spcPts val="800"/>
              </a:spcBef>
              <a:spcAft>
                <a:spcPts val="800"/>
              </a:spcAft>
              <a:buClrTx/>
              <a:buSzTx/>
              <a:buFont typeface="Arial" panose="020B0604020202020204" pitchFamily="34" charset="0"/>
              <a:buChar char="•"/>
            </a:pPr>
            <a:r>
              <a:rPr lang="vi-VN" altLang="en-US" sz="2000" dirty="0">
                <a:solidFill>
                  <a:schemeClr val="tx1"/>
                </a:solidFill>
                <a:latin typeface="Arial" panose="020B0604020202020204" pitchFamily="34" charset="0"/>
                <a:cs typeface="Arial" panose="020B0604020202020204" pitchFamily="34" charset="0"/>
              </a:rPr>
              <a:t>Phân tích và loại bỏ các điểm tiêu hao năng lượng không cần thiết.</a:t>
            </a:r>
          </a:p>
        </p:txBody>
      </p:sp>
    </p:spTree>
    <p:extLst>
      <p:ext uri="{BB962C8B-B14F-4D97-AF65-F5344CB8AC3E}">
        <p14:creationId xmlns:p14="http://schemas.microsoft.com/office/powerpoint/2010/main" val="29940520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25BB1-9F7A-5B81-C2DB-00C15753CA85}"/>
              </a:ext>
            </a:extLst>
          </p:cNvPr>
          <p:cNvSpPr>
            <a:spLocks noGrp="1"/>
          </p:cNvSpPr>
          <p:nvPr>
            <p:ph type="title" idx="4294967295"/>
          </p:nvPr>
        </p:nvSpPr>
        <p:spPr>
          <a:xfrm>
            <a:off x="609600" y="2047286"/>
            <a:ext cx="10972800" cy="495200"/>
          </a:xfrm>
          <a:prstGeom prst="rect">
            <a:avLst/>
          </a:prstGeom>
        </p:spPr>
        <p:txBody>
          <a:bodyPr>
            <a:noAutofit/>
          </a:bodyPr>
          <a:lstStyle/>
          <a:p>
            <a:pPr algn="ctr"/>
            <a:r>
              <a:rPr lang="en-US" b="1" dirty="0">
                <a:solidFill>
                  <a:schemeClr val="accent1">
                    <a:lumMod val="50000"/>
                  </a:schemeClr>
                </a:solidFill>
                <a:latin typeface="+mn-lt"/>
                <a:cs typeface="Arial" panose="020B0604020202020204" pitchFamily="34" charset="0"/>
              </a:rPr>
              <a:t>Thảo luận</a:t>
            </a:r>
          </a:p>
        </p:txBody>
      </p:sp>
      <p:sp>
        <p:nvSpPr>
          <p:cNvPr id="4" name="TextBox 3">
            <a:extLst>
              <a:ext uri="{FF2B5EF4-FFF2-40B4-BE49-F238E27FC236}">
                <a16:creationId xmlns:a16="http://schemas.microsoft.com/office/drawing/2014/main" id="{958FE578-C945-A34C-EFEC-B25DD00E670E}"/>
              </a:ext>
            </a:extLst>
          </p:cNvPr>
          <p:cNvSpPr txBox="1"/>
          <p:nvPr/>
        </p:nvSpPr>
        <p:spPr>
          <a:xfrm>
            <a:off x="1219200" y="2949702"/>
            <a:ext cx="10972800" cy="958596"/>
          </a:xfrm>
          <a:prstGeom prst="rect">
            <a:avLst/>
          </a:prstGeom>
          <a:noFill/>
        </p:spPr>
        <p:txBody>
          <a:bodyPr wrap="square">
            <a:spAutoFit/>
          </a:bodyPr>
          <a:lstStyle/>
          <a:p>
            <a:pPr marL="342900" indent="-342900">
              <a:lnSpc>
                <a:spcPct val="150000"/>
              </a:lnSpc>
              <a:buFont typeface="Arial" panose="020B0604020202020204" pitchFamily="34" charset="0"/>
              <a:buChar char="•"/>
            </a:pPr>
            <a:r>
              <a:rPr lang="vi-VN" sz="2000" dirty="0"/>
              <a:t>Bạn thấy rằng các công đoạn sản xuất gạch nà</a:t>
            </a:r>
            <a:r>
              <a:rPr lang="en-US" sz="2000" dirty="0"/>
              <a:t>o</a:t>
            </a:r>
            <a:r>
              <a:rPr lang="vi-VN" sz="2000" dirty="0"/>
              <a:t> tiêu tốn nhiều năng lượng nhất</a:t>
            </a:r>
            <a:r>
              <a:rPr lang="en-US" sz="2000" dirty="0"/>
              <a:t>?</a:t>
            </a:r>
            <a:r>
              <a:rPr lang="vi-VN" sz="2000" dirty="0"/>
              <a:t>
Thảo luận về tiềm năng Tiết kiệm năng lượng cụ thể hơn từ các giải pháp đã nêu</a:t>
            </a:r>
            <a:r>
              <a:rPr lang="en-US" sz="2000" dirty="0"/>
              <a:t>?</a:t>
            </a:r>
          </a:p>
        </p:txBody>
      </p:sp>
    </p:spTree>
    <p:extLst>
      <p:ext uri="{BB962C8B-B14F-4D97-AF65-F5344CB8AC3E}">
        <p14:creationId xmlns:p14="http://schemas.microsoft.com/office/powerpoint/2010/main" val="2432374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450E0-8B07-4443-355D-9E8D367310A9}"/>
              </a:ext>
            </a:extLst>
          </p:cNvPr>
          <p:cNvSpPr>
            <a:spLocks noGrp="1"/>
          </p:cNvSpPr>
          <p:nvPr>
            <p:ph type="title" idx="4294967295"/>
          </p:nvPr>
        </p:nvSpPr>
        <p:spPr>
          <a:xfrm>
            <a:off x="609600" y="1178827"/>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Sản xuất gạch không nung</a:t>
            </a:r>
            <a:endParaRPr lang="en-US" b="1" dirty="0">
              <a:solidFill>
                <a:schemeClr val="accent1">
                  <a:lumMod val="50000"/>
                </a:schemeClr>
              </a:solidFill>
              <a:latin typeface="+mn-lt"/>
              <a:cs typeface="Arial" panose="020B0604020202020204" pitchFamily="34" charset="0"/>
            </a:endParaRPr>
          </a:p>
        </p:txBody>
      </p:sp>
      <p:sp>
        <p:nvSpPr>
          <p:cNvPr id="3" name="Text Placeholder 2">
            <a:extLst>
              <a:ext uri="{FF2B5EF4-FFF2-40B4-BE49-F238E27FC236}">
                <a16:creationId xmlns:a16="http://schemas.microsoft.com/office/drawing/2014/main" id="{3E7EB1BC-E0B8-20B6-9407-EBC2827E456E}"/>
              </a:ext>
            </a:extLst>
          </p:cNvPr>
          <p:cNvSpPr>
            <a:spLocks noGrp="1"/>
          </p:cNvSpPr>
          <p:nvPr>
            <p:ph type="body" idx="4294967295"/>
          </p:nvPr>
        </p:nvSpPr>
        <p:spPr>
          <a:xfrm>
            <a:off x="483744" y="1674246"/>
            <a:ext cx="8274756" cy="5078283"/>
          </a:xfrm>
          <a:prstGeom prst="rect">
            <a:avLst/>
          </a:prstGeom>
          <a:noFill/>
        </p:spPr>
        <p:txBody>
          <a:bodyPr wrap="square">
            <a:spAutoFit/>
          </a:bodyPr>
          <a:lstStyle/>
          <a:p>
            <a:pPr marL="186262" indent="0">
              <a:lnSpc>
                <a:spcPct val="150000"/>
              </a:lnSpc>
              <a:buClr>
                <a:srgbClr val="000000"/>
              </a:buClr>
              <a:buNone/>
            </a:pPr>
            <a:r>
              <a:rPr lang="vi-VN" sz="1800" b="1" dirty="0">
                <a:solidFill>
                  <a:srgbClr val="000000"/>
                </a:solidFill>
                <a:latin typeface="Arial" panose="020B0604020202020204" pitchFamily="34" charset="0"/>
                <a:cs typeface="Arial"/>
                <a:sym typeface="Arial"/>
              </a:rPr>
              <a:t>Mặc dù có một số loại gạch không nung. Tuy nhiên, chỉ có 2 loại có thể tồn tại và phát triển ở Việt Nam:</a:t>
            </a:r>
          </a:p>
          <a:p>
            <a:pPr>
              <a:lnSpc>
                <a:spcPct val="150000"/>
              </a:lnSpc>
              <a:buClr>
                <a:srgbClr val="000000"/>
              </a:buClr>
              <a:buFont typeface="Arial" panose="020B0604020202020204" pitchFamily="34" charset="0"/>
              <a:buChar char="•"/>
            </a:pPr>
            <a:r>
              <a:rPr lang="vi-VN" altLang="en-US" sz="1600" dirty="0">
                <a:solidFill>
                  <a:srgbClr val="000000"/>
                </a:solidFill>
                <a:latin typeface="Arial" panose="020B0604020202020204" pitchFamily="34" charset="0"/>
                <a:cs typeface="Arial"/>
                <a:sym typeface="Arial"/>
              </a:rPr>
              <a:t>Khối bê tông hoặc gạch xi măng tổng hợp. Nó là một loại gạch không nung được sản xuất từ hỗn hợp bê tông (xi măng, cát, ve hoặc sỏi nhỏ, nước và phụ gia) thông qua quá trình ép hoặc đúc, không cần nồi hấp. Ở một số doanh nghiệp, tro xỉ, chất thải công nghiệp có thể được sử dụng để giảm chi phí nguyên vật liệu cũng như giảm chất thải rắn ra môi trường. 
AAC là một loại bê tông nhẹ chưng áp, được sản xuất từ hỗn hợp xi măng, vôi (hoặc xi măng), cát mịn (hoặc tro bay), thạch cao, nước và chất sục khí (thường là bột nhôm). Quá trình phản ứng hóa học tạo ra khí hydro, tạo thành các bọt khí nhỏ trong cấu trúc, làm cho vật liệu nhẹ, cách nhiệt, cách âm và chống cháy. Sau khi đúc, hỗn hợp được hấp tiệt trùng ở nhiệt độ và áp suất cao để tăng độ bền và độ ổn định</a:t>
            </a:r>
            <a:r>
              <a:rPr lang="en-US" sz="1600" dirty="0">
                <a:latin typeface="+mn-lt"/>
                <a:cs typeface="Arial" panose="020B0604020202020204" pitchFamily="34" charset="0"/>
              </a:rPr>
              <a:t>..</a:t>
            </a:r>
            <a:endParaRPr lang="vi-VN" sz="1600" dirty="0">
              <a:solidFill>
                <a:srgbClr val="000000"/>
              </a:solidFill>
              <a:latin typeface="+mn-lt"/>
              <a:cs typeface="Arial"/>
              <a:sym typeface="Arial"/>
            </a:endParaRPr>
          </a:p>
        </p:txBody>
      </p:sp>
      <p:pic>
        <p:nvPicPr>
          <p:cNvPr id="5" name="Picture 4">
            <a:extLst>
              <a:ext uri="{FF2B5EF4-FFF2-40B4-BE49-F238E27FC236}">
                <a16:creationId xmlns:a16="http://schemas.microsoft.com/office/drawing/2014/main" id="{C79D97F5-A3AB-AF44-E499-879878769E77}"/>
              </a:ext>
            </a:extLst>
          </p:cNvPr>
          <p:cNvPicPr>
            <a:picLocks noChangeAspect="1"/>
          </p:cNvPicPr>
          <p:nvPr/>
        </p:nvPicPr>
        <p:blipFill>
          <a:blip r:embed="rId2"/>
          <a:stretch>
            <a:fillRect/>
          </a:stretch>
        </p:blipFill>
        <p:spPr>
          <a:xfrm>
            <a:off x="8884356" y="1569526"/>
            <a:ext cx="3028238" cy="2134850"/>
          </a:xfrm>
          <a:prstGeom prst="rect">
            <a:avLst/>
          </a:prstGeom>
        </p:spPr>
      </p:pic>
      <p:pic>
        <p:nvPicPr>
          <p:cNvPr id="7" name="Picture 6">
            <a:extLst>
              <a:ext uri="{FF2B5EF4-FFF2-40B4-BE49-F238E27FC236}">
                <a16:creationId xmlns:a16="http://schemas.microsoft.com/office/drawing/2014/main" id="{51CED060-15F5-52FF-47AB-B98CE7C76A2A}"/>
              </a:ext>
            </a:extLst>
          </p:cNvPr>
          <p:cNvPicPr>
            <a:picLocks noChangeAspect="1"/>
          </p:cNvPicPr>
          <p:nvPr/>
        </p:nvPicPr>
        <p:blipFill>
          <a:blip r:embed="rId3"/>
          <a:stretch>
            <a:fillRect/>
          </a:stretch>
        </p:blipFill>
        <p:spPr>
          <a:xfrm>
            <a:off x="8859714" y="3704376"/>
            <a:ext cx="3052880" cy="2731613"/>
          </a:xfrm>
          <a:prstGeom prst="rect">
            <a:avLst/>
          </a:prstGeom>
        </p:spPr>
      </p:pic>
    </p:spTree>
    <p:extLst>
      <p:ext uri="{BB962C8B-B14F-4D97-AF65-F5344CB8AC3E}">
        <p14:creationId xmlns:p14="http://schemas.microsoft.com/office/powerpoint/2010/main" val="23797165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138B0-912A-273E-AAE2-ADDB83EDAFFE}"/>
              </a:ext>
            </a:extLst>
          </p:cNvPr>
          <p:cNvSpPr>
            <a:spLocks noGrp="1"/>
          </p:cNvSpPr>
          <p:nvPr>
            <p:ph type="title" idx="4294967295"/>
          </p:nvPr>
        </p:nvSpPr>
        <p:spPr>
          <a:xfrm>
            <a:off x="584886" y="1141757"/>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Quy trình sản xuất gạch bê tông</a:t>
            </a:r>
            <a:endParaRPr lang="en-US" b="1" dirty="0">
              <a:solidFill>
                <a:schemeClr val="accent1">
                  <a:lumMod val="50000"/>
                </a:schemeClr>
              </a:solidFill>
              <a:latin typeface="+mn-lt"/>
              <a:cs typeface="Arial" panose="020B0604020202020204" pitchFamily="34" charset="0"/>
            </a:endParaRPr>
          </a:p>
        </p:txBody>
      </p:sp>
      <p:pic>
        <p:nvPicPr>
          <p:cNvPr id="5" name="Picture 4">
            <a:extLst>
              <a:ext uri="{FF2B5EF4-FFF2-40B4-BE49-F238E27FC236}">
                <a16:creationId xmlns:a16="http://schemas.microsoft.com/office/drawing/2014/main" id="{3690A101-FB5F-146B-2B32-22695997F146}"/>
              </a:ext>
            </a:extLst>
          </p:cNvPr>
          <p:cNvPicPr>
            <a:picLocks noChangeAspect="1"/>
          </p:cNvPicPr>
          <p:nvPr/>
        </p:nvPicPr>
        <p:blipFill>
          <a:blip r:embed="rId2"/>
          <a:stretch>
            <a:fillRect/>
          </a:stretch>
        </p:blipFill>
        <p:spPr>
          <a:xfrm>
            <a:off x="964673" y="1636957"/>
            <a:ext cx="10016647" cy="5021309"/>
          </a:xfrm>
          <a:prstGeom prst="rect">
            <a:avLst/>
          </a:prstGeom>
        </p:spPr>
      </p:pic>
    </p:spTree>
    <p:extLst>
      <p:ext uri="{BB962C8B-B14F-4D97-AF65-F5344CB8AC3E}">
        <p14:creationId xmlns:p14="http://schemas.microsoft.com/office/powerpoint/2010/main" val="21467573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61886-60FE-4F34-ABE5-17D41C35289A}"/>
              </a:ext>
            </a:extLst>
          </p:cNvPr>
          <p:cNvSpPr>
            <a:spLocks noGrp="1"/>
          </p:cNvSpPr>
          <p:nvPr>
            <p:ph type="title" idx="4294967295"/>
          </p:nvPr>
        </p:nvSpPr>
        <p:spPr>
          <a:xfrm>
            <a:off x="609600" y="1351822"/>
            <a:ext cx="10972800" cy="495200"/>
          </a:xfrm>
          <a:prstGeom prst="rect">
            <a:avLst/>
          </a:prstGeom>
        </p:spPr>
        <p:txBody>
          <a:bodyPr>
            <a:noAutofit/>
          </a:bodyPr>
          <a:lstStyle/>
          <a:p>
            <a:pPr algn="ctr"/>
            <a:r>
              <a:rPr lang="en-US" b="1" dirty="0">
                <a:solidFill>
                  <a:schemeClr val="accent1">
                    <a:lumMod val="50000"/>
                  </a:schemeClr>
                </a:solidFill>
                <a:latin typeface="Arial" panose="020B0604020202020204" pitchFamily="34" charset="0"/>
                <a:cs typeface="Arial" panose="020B0604020202020204" pitchFamily="34" charset="0"/>
              </a:rPr>
              <a:t>Quy trình sản xuất gạch bê tông</a:t>
            </a:r>
          </a:p>
        </p:txBody>
      </p:sp>
      <p:pic>
        <p:nvPicPr>
          <p:cNvPr id="5" name="Picture 4">
            <a:extLst>
              <a:ext uri="{FF2B5EF4-FFF2-40B4-BE49-F238E27FC236}">
                <a16:creationId xmlns:a16="http://schemas.microsoft.com/office/drawing/2014/main" id="{8F262668-68E8-6154-6EFA-6AAC3106223F}"/>
              </a:ext>
            </a:extLst>
          </p:cNvPr>
          <p:cNvPicPr>
            <a:picLocks noChangeAspect="1"/>
          </p:cNvPicPr>
          <p:nvPr/>
        </p:nvPicPr>
        <p:blipFill>
          <a:blip r:embed="rId2"/>
          <a:stretch>
            <a:fillRect/>
          </a:stretch>
        </p:blipFill>
        <p:spPr>
          <a:xfrm>
            <a:off x="458952" y="2307174"/>
            <a:ext cx="5637048" cy="3671163"/>
          </a:xfrm>
          <a:prstGeom prst="rect">
            <a:avLst/>
          </a:prstGeom>
        </p:spPr>
      </p:pic>
      <p:pic>
        <p:nvPicPr>
          <p:cNvPr id="7" name="Picture 6">
            <a:extLst>
              <a:ext uri="{FF2B5EF4-FFF2-40B4-BE49-F238E27FC236}">
                <a16:creationId xmlns:a16="http://schemas.microsoft.com/office/drawing/2014/main" id="{703883E8-CE93-131D-9A52-8036EC3CAAA8}"/>
              </a:ext>
            </a:extLst>
          </p:cNvPr>
          <p:cNvPicPr>
            <a:picLocks noChangeAspect="1"/>
          </p:cNvPicPr>
          <p:nvPr/>
        </p:nvPicPr>
        <p:blipFill>
          <a:blip r:embed="rId3"/>
          <a:stretch>
            <a:fillRect/>
          </a:stretch>
        </p:blipFill>
        <p:spPr>
          <a:xfrm>
            <a:off x="6272031" y="2307174"/>
            <a:ext cx="5571399" cy="3671164"/>
          </a:xfrm>
          <a:prstGeom prst="rect">
            <a:avLst/>
          </a:prstGeom>
        </p:spPr>
      </p:pic>
    </p:spTree>
    <p:extLst>
      <p:ext uri="{BB962C8B-B14F-4D97-AF65-F5344CB8AC3E}">
        <p14:creationId xmlns:p14="http://schemas.microsoft.com/office/powerpoint/2010/main" val="32755660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5F18E-E882-0187-F691-E1422655CC2B}"/>
              </a:ext>
            </a:extLst>
          </p:cNvPr>
          <p:cNvSpPr>
            <a:spLocks noGrp="1"/>
          </p:cNvSpPr>
          <p:nvPr>
            <p:ph type="title" idx="4294967295"/>
          </p:nvPr>
        </p:nvSpPr>
        <p:spPr>
          <a:xfrm>
            <a:off x="609600" y="1154114"/>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Quy trình sản xuất AAC</a:t>
            </a:r>
            <a:endParaRPr lang="en-US" b="1" dirty="0">
              <a:solidFill>
                <a:schemeClr val="accent1">
                  <a:lumMod val="50000"/>
                </a:schemeClr>
              </a:solidFill>
              <a:latin typeface="+mn-lt"/>
              <a:cs typeface="Arial" panose="020B0604020202020204" pitchFamily="34" charset="0"/>
            </a:endParaRPr>
          </a:p>
        </p:txBody>
      </p:sp>
      <p:pic>
        <p:nvPicPr>
          <p:cNvPr id="4" name="Google Shape;143;p20">
            <a:extLst>
              <a:ext uri="{FF2B5EF4-FFF2-40B4-BE49-F238E27FC236}">
                <a16:creationId xmlns:a16="http://schemas.microsoft.com/office/drawing/2014/main" id="{E441BA1E-1B9D-CECA-2801-48A0ABF01183}"/>
              </a:ext>
            </a:extLst>
          </p:cNvPr>
          <p:cNvPicPr preferRelativeResize="0"/>
          <p:nvPr/>
        </p:nvPicPr>
        <p:blipFill>
          <a:blip r:embed="rId2">
            <a:alphaModFix/>
          </a:blip>
          <a:stretch>
            <a:fillRect/>
          </a:stretch>
        </p:blipFill>
        <p:spPr>
          <a:xfrm>
            <a:off x="1459215" y="1950149"/>
            <a:ext cx="3283473" cy="4806203"/>
          </a:xfrm>
          <a:prstGeom prst="rect">
            <a:avLst/>
          </a:prstGeom>
          <a:noFill/>
          <a:ln>
            <a:noFill/>
          </a:ln>
        </p:spPr>
      </p:pic>
      <p:pic>
        <p:nvPicPr>
          <p:cNvPr id="5" name="Google Shape;148;p21">
            <a:extLst>
              <a:ext uri="{FF2B5EF4-FFF2-40B4-BE49-F238E27FC236}">
                <a16:creationId xmlns:a16="http://schemas.microsoft.com/office/drawing/2014/main" id="{C64F67D9-818B-07BD-C0B3-97FF21F7E8B0}"/>
              </a:ext>
            </a:extLst>
          </p:cNvPr>
          <p:cNvPicPr preferRelativeResize="0"/>
          <p:nvPr/>
        </p:nvPicPr>
        <p:blipFill>
          <a:blip r:embed="rId3">
            <a:alphaModFix/>
          </a:blip>
          <a:stretch>
            <a:fillRect/>
          </a:stretch>
        </p:blipFill>
        <p:spPr>
          <a:xfrm>
            <a:off x="5511840" y="3600059"/>
            <a:ext cx="5762625" cy="2647950"/>
          </a:xfrm>
          <a:prstGeom prst="rect">
            <a:avLst/>
          </a:prstGeom>
          <a:noFill/>
          <a:ln>
            <a:noFill/>
          </a:ln>
        </p:spPr>
      </p:pic>
      <p:sp>
        <p:nvSpPr>
          <p:cNvPr id="6" name="Google Shape;149;p21">
            <a:extLst>
              <a:ext uri="{FF2B5EF4-FFF2-40B4-BE49-F238E27FC236}">
                <a16:creationId xmlns:a16="http://schemas.microsoft.com/office/drawing/2014/main" id="{EE0DB7EE-6C0D-6224-35F7-6D224380B694}"/>
              </a:ext>
            </a:extLst>
          </p:cNvPr>
          <p:cNvSpPr txBox="1"/>
          <p:nvPr/>
        </p:nvSpPr>
        <p:spPr>
          <a:xfrm>
            <a:off x="5626558" y="2454152"/>
            <a:ext cx="5762700" cy="822824"/>
          </a:xfrm>
          <a:prstGeom prst="rect">
            <a:avLst/>
          </a:prstGeom>
          <a:noFill/>
          <a:ln>
            <a:noFill/>
          </a:ln>
        </p:spPr>
        <p:txBody>
          <a:bodyPr spcFirstLastPara="1" wrap="square" lIns="91425" tIns="91425" rIns="91425" bIns="91425" anchor="t" anchorCtr="0">
            <a:spAutoFit/>
          </a:bodyPr>
          <a:lstStyle/>
          <a:p>
            <a:pPr lvl="0" algn="ctr">
              <a:lnSpc>
                <a:spcPct val="115000"/>
              </a:lnSpc>
              <a:spcBef>
                <a:spcPts val="1200"/>
              </a:spcBef>
              <a:spcAft>
                <a:spcPts val="1200"/>
              </a:spcAft>
            </a:pPr>
            <a:r>
              <a:rPr lang="en-US" b="1" dirty="0">
                <a:latin typeface="Arial" panose="020B0604020202020204" pitchFamily="34" charset="0"/>
                <a:ea typeface="Old Standard TT"/>
                <a:cs typeface="Arial" panose="020B0604020202020204" pitchFamily="34" charset="0"/>
                <a:sym typeface="Old Standard TT"/>
              </a:rPr>
              <a:t>Quy trình buồng sản xuất bê tông nhẹ AAC</a:t>
            </a:r>
            <a:endParaRPr b="1" dirty="0">
              <a:latin typeface="Arial" panose="020B0604020202020204" pitchFamily="34" charset="0"/>
              <a:ea typeface="Old Standard TT"/>
              <a:cs typeface="Arial" panose="020B0604020202020204" pitchFamily="34" charset="0"/>
              <a:sym typeface="Old Standard TT"/>
            </a:endParaRPr>
          </a:p>
        </p:txBody>
      </p:sp>
    </p:spTree>
    <p:extLst>
      <p:ext uri="{BB962C8B-B14F-4D97-AF65-F5344CB8AC3E}">
        <p14:creationId xmlns:p14="http://schemas.microsoft.com/office/powerpoint/2010/main" val="23320680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9C64-A105-A625-C2C2-E53E6346CA0E}"/>
              </a:ext>
            </a:extLst>
          </p:cNvPr>
          <p:cNvSpPr>
            <a:spLocks noGrp="1"/>
          </p:cNvSpPr>
          <p:nvPr>
            <p:ph type="title" idx="4294967295"/>
          </p:nvPr>
        </p:nvSpPr>
        <p:spPr>
          <a:xfrm>
            <a:off x="634314" y="1182616"/>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Quy trình sản xuất AAC</a:t>
            </a:r>
            <a:endParaRPr lang="en-US" b="1" dirty="0">
              <a:solidFill>
                <a:schemeClr val="accent1">
                  <a:lumMod val="50000"/>
                </a:schemeClr>
              </a:solidFill>
              <a:latin typeface="+mn-lt"/>
              <a:cs typeface="Arial" panose="020B0604020202020204" pitchFamily="34" charset="0"/>
            </a:endParaRPr>
          </a:p>
        </p:txBody>
      </p:sp>
      <p:pic>
        <p:nvPicPr>
          <p:cNvPr id="5" name="Picture 4">
            <a:extLst>
              <a:ext uri="{FF2B5EF4-FFF2-40B4-BE49-F238E27FC236}">
                <a16:creationId xmlns:a16="http://schemas.microsoft.com/office/drawing/2014/main" id="{D148A732-D1AD-D20B-8363-AA78E0A9B769}"/>
              </a:ext>
            </a:extLst>
          </p:cNvPr>
          <p:cNvPicPr>
            <a:picLocks noChangeAspect="1"/>
          </p:cNvPicPr>
          <p:nvPr/>
        </p:nvPicPr>
        <p:blipFill>
          <a:blip r:embed="rId2"/>
          <a:stretch>
            <a:fillRect/>
          </a:stretch>
        </p:blipFill>
        <p:spPr>
          <a:xfrm>
            <a:off x="756204" y="1873474"/>
            <a:ext cx="5694024" cy="4399928"/>
          </a:xfrm>
          <a:prstGeom prst="rect">
            <a:avLst/>
          </a:prstGeom>
        </p:spPr>
      </p:pic>
      <p:pic>
        <p:nvPicPr>
          <p:cNvPr id="7" name="Picture 6">
            <a:extLst>
              <a:ext uri="{FF2B5EF4-FFF2-40B4-BE49-F238E27FC236}">
                <a16:creationId xmlns:a16="http://schemas.microsoft.com/office/drawing/2014/main" id="{F89C3B35-06DF-C027-8006-7FBC9655AE4D}"/>
              </a:ext>
            </a:extLst>
          </p:cNvPr>
          <p:cNvPicPr>
            <a:picLocks noChangeAspect="1"/>
          </p:cNvPicPr>
          <p:nvPr/>
        </p:nvPicPr>
        <p:blipFill>
          <a:blip r:embed="rId3"/>
          <a:stretch>
            <a:fillRect/>
          </a:stretch>
        </p:blipFill>
        <p:spPr>
          <a:xfrm>
            <a:off x="6586272" y="2273360"/>
            <a:ext cx="4849524" cy="3600155"/>
          </a:xfrm>
          <a:prstGeom prst="rect">
            <a:avLst/>
          </a:prstGeom>
        </p:spPr>
      </p:pic>
    </p:spTree>
    <p:extLst>
      <p:ext uri="{BB962C8B-B14F-4D97-AF65-F5344CB8AC3E}">
        <p14:creationId xmlns:p14="http://schemas.microsoft.com/office/powerpoint/2010/main" val="29380031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065F3-8CF9-FA14-7501-AB8E6BE0C3FE}"/>
              </a:ext>
            </a:extLst>
          </p:cNvPr>
          <p:cNvSpPr>
            <a:spLocks noGrp="1"/>
          </p:cNvSpPr>
          <p:nvPr>
            <p:ph type="title" idx="4294967295"/>
          </p:nvPr>
        </p:nvSpPr>
        <p:spPr>
          <a:xfrm>
            <a:off x="609600" y="1203541"/>
            <a:ext cx="10972800" cy="495200"/>
          </a:xfrm>
          <a:prstGeom prst="rect">
            <a:avLst/>
          </a:prstGeom>
        </p:spPr>
        <p:txBody>
          <a:bodyPr>
            <a:normAutofit/>
          </a:bodyPr>
          <a:lstStyle/>
          <a:p>
            <a:pPr algn="ctr"/>
            <a:r>
              <a:rPr lang="vi-VN" b="1" dirty="0">
                <a:solidFill>
                  <a:schemeClr val="accent1">
                    <a:lumMod val="50000"/>
                  </a:schemeClr>
                </a:solidFill>
                <a:latin typeface="+mn-lt"/>
                <a:cs typeface="Arial" panose="020B0604020202020204" pitchFamily="34" charset="0"/>
              </a:rPr>
              <a:t>Giải pháp TKNL trong gạch bê tông và gạch xi măng cốt liệu</a:t>
            </a:r>
            <a:endParaRPr lang="en-US" b="1" dirty="0">
              <a:solidFill>
                <a:schemeClr val="accent1">
                  <a:lumMod val="50000"/>
                </a:schemeClr>
              </a:solidFill>
              <a:latin typeface="+mn-lt"/>
              <a:cs typeface="Arial" panose="020B0604020202020204" pitchFamily="34" charset="0"/>
            </a:endParaRPr>
          </a:p>
        </p:txBody>
      </p:sp>
      <p:sp>
        <p:nvSpPr>
          <p:cNvPr id="3" name="Text Placeholder 2">
            <a:extLst>
              <a:ext uri="{FF2B5EF4-FFF2-40B4-BE49-F238E27FC236}">
                <a16:creationId xmlns:a16="http://schemas.microsoft.com/office/drawing/2014/main" id="{CCBDEAB1-54C2-460D-F893-9C008C511185}"/>
              </a:ext>
            </a:extLst>
          </p:cNvPr>
          <p:cNvSpPr>
            <a:spLocks noGrp="1"/>
          </p:cNvSpPr>
          <p:nvPr>
            <p:ph type="body" idx="4294967295"/>
          </p:nvPr>
        </p:nvSpPr>
        <p:spPr>
          <a:xfrm>
            <a:off x="609600" y="1898711"/>
            <a:ext cx="10972800" cy="4038800"/>
          </a:xfrm>
          <a:prstGeom prst="rect">
            <a:avLst/>
          </a:prstGeom>
        </p:spPr>
        <p:txBody>
          <a:bodyPr>
            <a:normAutofit/>
          </a:bodyPr>
          <a:lstStyle/>
          <a:p>
            <a:r>
              <a:rPr lang="vi-VN" dirty="0">
                <a:latin typeface="Arial" panose="020B0604020202020204" pitchFamily="34" charset="0"/>
                <a:cs typeface="Arial" panose="020B0604020202020204" pitchFamily="34" charset="0"/>
              </a:rPr>
              <a:t>Việc sản xuất gạch bê tông và gạch xi măng cốt liệu (XMCL) không cần nung ở nhiệt độ cao (800-1200°C như gạch đất sét nung), giúp tiết kiệm 80-90% năng lượng tiêu thụ trong quá trình sản xuất.
Gạch bê tông và gạch xi măng cốt liệu sử dụng tro quy hoạch nhiệt điện than, xỉ lò cao, mạt đá hoặc chất thải xây dựng làm cốt liệu, thay vì khai thác đất sét hoặc đá tự nhiên. Điều này làm giảm năng lượng tiêu thụ cho việc khai thác và vận chuyển nguyên liệu thô
Dây chuyền sản xuất hiện đại (như máy ép thủy lực hoặc máy rung) được tối ưu hóa để giảm 20-30% điện năng tiêu thụ so với công nghệ cũ. Việc thay thế và chuyển đổi máy ép là một tiềm năng tiết kiệm năng lượng trong sản xuất gạch bê tông hoặc xi măng cốt liệu
Áp dụng hệ thống điều khiển tự động, tối ưu hóa thời gian hoạt động của máy, giảm điện năng 10-15%. 
Sử dụng biến tần trong máy ép giúp điều chỉnh công suất, tiết kiệm điện năng hơn 5-10%</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88440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6CBFBB6-D9DB-6E4F-F695-0B76FC141816}"/>
              </a:ext>
            </a:extLst>
          </p:cNvPr>
          <p:cNvSpPr txBox="1"/>
          <p:nvPr/>
        </p:nvSpPr>
        <p:spPr>
          <a:xfrm>
            <a:off x="1374085" y="2776417"/>
            <a:ext cx="9837254" cy="1305165"/>
          </a:xfrm>
          <a:prstGeom prst="rect">
            <a:avLst/>
          </a:prstGeom>
          <a:noFill/>
        </p:spPr>
        <p:txBody>
          <a:bodyPr wrap="square">
            <a:spAutoFit/>
          </a:bodyPr>
          <a:lstStyle/>
          <a:p>
            <a:pPr marL="514350" indent="-514350">
              <a:lnSpc>
                <a:spcPct val="150000"/>
              </a:lnSpc>
              <a:buAutoNum type="romanUcPeriod"/>
            </a:pPr>
            <a:r>
              <a:rPr lang="en-US" sz="2800" b="1" dirty="0">
                <a:solidFill>
                  <a:schemeClr val="accent1">
                    <a:lumMod val="50000"/>
                  </a:schemeClr>
                </a:solidFill>
                <a:latin typeface="Arial" panose="020B0604020202020204" pitchFamily="34" charset="0"/>
                <a:cs typeface="Arial" panose="020B0604020202020204" pitchFamily="34" charset="0"/>
              </a:rPr>
              <a:t>Thực trạng sử dụng năng lượng trong công nghiệp tại Việt Nam</a:t>
            </a:r>
          </a:p>
        </p:txBody>
      </p:sp>
    </p:spTree>
    <p:extLst>
      <p:ext uri="{BB962C8B-B14F-4D97-AF65-F5344CB8AC3E}">
        <p14:creationId xmlns:p14="http://schemas.microsoft.com/office/powerpoint/2010/main" val="2943193314"/>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64FB6-39D4-6A99-7720-EDE1194584AF}"/>
              </a:ext>
            </a:extLst>
          </p:cNvPr>
          <p:cNvSpPr>
            <a:spLocks noGrp="1"/>
          </p:cNvSpPr>
          <p:nvPr>
            <p:ph type="title" idx="4294967295"/>
          </p:nvPr>
        </p:nvSpPr>
        <p:spPr>
          <a:xfrm>
            <a:off x="609600" y="1240612"/>
            <a:ext cx="10972800" cy="495200"/>
          </a:xfrm>
          <a:prstGeom prst="rect">
            <a:avLst/>
          </a:prstGeom>
        </p:spPr>
        <p:txBody>
          <a:bodyPr>
            <a:noAutofit/>
          </a:bodyPr>
          <a:lstStyle/>
          <a:p>
            <a:pPr algn="ctr"/>
            <a:r>
              <a:rPr lang="vi-VN" sz="2400" b="1" dirty="0">
                <a:solidFill>
                  <a:schemeClr val="accent1">
                    <a:lumMod val="50000"/>
                  </a:schemeClr>
                </a:solidFill>
                <a:latin typeface="+mn-lt"/>
                <a:cs typeface="Arial" panose="020B0604020202020204" pitchFamily="34" charset="0"/>
              </a:rPr>
              <a:t>Giải pháp TKNL trong gạch bê tông và gạch xi măng cốt liệu</a:t>
            </a:r>
            <a:endParaRPr lang="en-US" sz="2400" b="1" dirty="0">
              <a:solidFill>
                <a:schemeClr val="accent1">
                  <a:lumMod val="50000"/>
                </a:schemeClr>
              </a:solidFill>
              <a:latin typeface="+mn-lt"/>
              <a:cs typeface="Arial" panose="020B0604020202020204" pitchFamily="34" charset="0"/>
            </a:endParaRPr>
          </a:p>
        </p:txBody>
      </p:sp>
      <p:sp>
        <p:nvSpPr>
          <p:cNvPr id="4" name="Rectangle 1">
            <a:extLst>
              <a:ext uri="{FF2B5EF4-FFF2-40B4-BE49-F238E27FC236}">
                <a16:creationId xmlns:a16="http://schemas.microsoft.com/office/drawing/2014/main" id="{D6628FAD-E186-CBFA-66F1-02ECC0988DFB}"/>
              </a:ext>
            </a:extLst>
          </p:cNvPr>
          <p:cNvSpPr>
            <a:spLocks noGrp="1" noChangeArrowheads="1"/>
          </p:cNvSpPr>
          <p:nvPr>
            <p:ph type="body" idx="4294967295"/>
          </p:nvPr>
        </p:nvSpPr>
        <p:spPr bwMode="auto">
          <a:xfrm>
            <a:off x="609600" y="2064686"/>
            <a:ext cx="10972800" cy="3827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eaLnBrk="0" fontAlgn="base" hangingPunct="0">
              <a:spcBef>
                <a:spcPct val="0"/>
              </a:spcBef>
              <a:spcAft>
                <a:spcPct val="0"/>
              </a:spcAft>
              <a:buClrTx/>
              <a:buSzTx/>
            </a:pPr>
            <a:r>
              <a:rPr lang="vi-VN" altLang="en-US" dirty="0">
                <a:solidFill>
                  <a:schemeClr val="tx1"/>
                </a:solidFill>
                <a:latin typeface="Arial" panose="020B0604020202020204" pitchFamily="34" charset="0"/>
                <a:cs typeface="Arial" panose="020B0604020202020204" pitchFamily="34" charset="0"/>
              </a:rPr>
              <a:t>Việc sử dụng các chất phụ gia (ví dụ như chất hóa dẻo, chất kết dính nhanh) rút ngắn thời gian trộn và bảo trì, do đó giảm năng lượng cần thiết để vận hành máy trộn và máy ép. Phụ gia cũng tăng cường độ bền, cho phép giảm lượng xi măng (một thành phần tiêu tốn năng lượng để sản xuất), tiết kiệm 15-25% năng lượng trong sản xuất xi măng. 
Một số nhà máy tại Đồng Nai và Bình Dương đã lắp đặt hệ thống điện mặt trời, cung cấp 20-30% nhu cầu điện cho dây chuyền sản xuất gạch xi măng cốt liệu.
Theo báo cáo của Bộ Xây dựng, việc chuyển đổi từ gạch đất sét nung sang gạch không nung (bao gồm gạch bê tông và gạch xi măng cốt liệu) sẽ tiết kiệm được 1-1,5 triệu TOE (tấn dầu tương đương) năng lượng mỗi năm nếu đạt mục tiêu 40-45% thị phần vào năm 2030. 
Giảm phát thải từ 2-3 triệu tấn CO2/năm, góp phần vào mục tiêu trung hòa carbon của Việt Nam (COP26). 
Mỗi nhà máy gạch không nung có công suất 10 triệu QTC/năm có thể tiết kiệm 50-70% năng lượng so với các nhà máy gạch nung tương đương</a:t>
            </a:r>
            <a:endPar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43593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701F6-82C1-A114-D797-3469AB6EFA86}"/>
              </a:ext>
            </a:extLst>
          </p:cNvPr>
          <p:cNvSpPr>
            <a:spLocks noGrp="1"/>
          </p:cNvSpPr>
          <p:nvPr>
            <p:ph type="title" idx="4294967295"/>
          </p:nvPr>
        </p:nvSpPr>
        <p:spPr>
          <a:xfrm>
            <a:off x="609600" y="1240611"/>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Giải pháp TKNL trong gạch bê tông chưng áp (AAC)</a:t>
            </a:r>
            <a:endParaRPr lang="en-US" b="1" dirty="0">
              <a:solidFill>
                <a:schemeClr val="accent1">
                  <a:lumMod val="50000"/>
                </a:schemeClr>
              </a:solidFill>
              <a:latin typeface="+mn-lt"/>
              <a:cs typeface="Arial" panose="020B0604020202020204" pitchFamily="34" charset="0"/>
            </a:endParaRPr>
          </a:p>
        </p:txBody>
      </p:sp>
      <p:sp>
        <p:nvSpPr>
          <p:cNvPr id="3" name="Text Placeholder 2">
            <a:extLst>
              <a:ext uri="{FF2B5EF4-FFF2-40B4-BE49-F238E27FC236}">
                <a16:creationId xmlns:a16="http://schemas.microsoft.com/office/drawing/2014/main" id="{244AC558-071B-D079-204F-7F9A8FA36148}"/>
              </a:ext>
            </a:extLst>
          </p:cNvPr>
          <p:cNvSpPr>
            <a:spLocks noGrp="1"/>
          </p:cNvSpPr>
          <p:nvPr>
            <p:ph type="body" idx="4294967295"/>
          </p:nvPr>
        </p:nvSpPr>
        <p:spPr>
          <a:xfrm>
            <a:off x="609600" y="1911066"/>
            <a:ext cx="10972800" cy="4176035"/>
          </a:xfrm>
          <a:prstGeom prst="rect">
            <a:avLst/>
          </a:prstGeom>
        </p:spPr>
        <p:txBody>
          <a:bodyPr>
            <a:normAutofit/>
          </a:bodyPr>
          <a:lstStyle/>
          <a:p>
            <a:r>
              <a:rPr lang="vi-VN" dirty="0">
                <a:latin typeface="Arial" panose="020B0604020202020204" pitchFamily="34" charset="0"/>
                <a:cs typeface="Arial" panose="020B0604020202020204" pitchFamily="34" charset="0"/>
              </a:rPr>
              <a:t>Gạch bê tông chưng áp (AAC) có tiềm năng tiết kiệm năng lượng lớn bằng cách loại bỏ quá trình nung ở nhiệt độ cao, sử dụng chất thải công nghiệp và cải tiến công nghệ nồi hấp.
Nồi hấp là công đoạn tiêu tốn nhiều năng lượng nhất trong sản xuất AAC (do cần hơi áp suất cao), nồi hấp hiện đại được thiết kế để tuần hoàn hơi nước và nhiệt, giảm tiêu thụ năng lượng từ 15-25%.
Tối ưu hóa hệ thống hơi nước trong nhà máy có thể tiết kiệm 20% năng lượng trong sản xuất hơi nước.
Một số nhà máy ở miền Nam (như SAKO Việt Nam) tích hợp năng lượng mặt trời để cung cấp năng lượng cho lò hơi, tiết kiệm 20-30% điện lưới điện.
Quá trình trộn nguyên liệu (xi măng, vôi, cát/tro bay, bột nhôm) sử dụng máy trộn công suất lớn nhưng được tối ưu hóa để giảm thời gian trộn, tiết kiệm 10-20% điện năng.
Sử dụng biến tần trong máy trộn, máy cắt giúp điều chỉnh công suất theo tải, tiết kiệm 5-10% điện năng.</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40657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8B17C-C54E-27F7-2966-C6B3C120CB2D}"/>
              </a:ext>
            </a:extLst>
          </p:cNvPr>
          <p:cNvSpPr>
            <a:spLocks noGrp="1"/>
          </p:cNvSpPr>
          <p:nvPr>
            <p:ph type="title" idx="4294967295"/>
          </p:nvPr>
        </p:nvSpPr>
        <p:spPr>
          <a:xfrm>
            <a:off x="609600" y="1265325"/>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Giải pháp TKNL trong gạch bê tông chưng áp (AAC)</a:t>
            </a:r>
            <a:endParaRPr lang="en-US" b="1" dirty="0">
              <a:solidFill>
                <a:schemeClr val="accent1">
                  <a:lumMod val="50000"/>
                </a:schemeClr>
              </a:solidFill>
              <a:latin typeface="+mn-lt"/>
              <a:cs typeface="Arial" panose="020B0604020202020204" pitchFamily="34" charset="0"/>
            </a:endParaRPr>
          </a:p>
        </p:txBody>
      </p:sp>
      <p:sp>
        <p:nvSpPr>
          <p:cNvPr id="3" name="Text Placeholder 2">
            <a:extLst>
              <a:ext uri="{FF2B5EF4-FFF2-40B4-BE49-F238E27FC236}">
                <a16:creationId xmlns:a16="http://schemas.microsoft.com/office/drawing/2014/main" id="{15482F75-5277-F15B-BC97-EA041CAD6310}"/>
              </a:ext>
            </a:extLst>
          </p:cNvPr>
          <p:cNvSpPr>
            <a:spLocks noGrp="1"/>
          </p:cNvSpPr>
          <p:nvPr>
            <p:ph type="body" idx="4294967295"/>
          </p:nvPr>
        </p:nvSpPr>
        <p:spPr>
          <a:xfrm>
            <a:off x="609600" y="1873997"/>
            <a:ext cx="10972800" cy="4285763"/>
          </a:xfrm>
          <a:prstGeom prst="rect">
            <a:avLst/>
          </a:prstGeom>
        </p:spPr>
        <p:txBody>
          <a:bodyPr>
            <a:normAutofit/>
          </a:bodyPr>
          <a:lstStyle/>
          <a:p>
            <a:r>
              <a:rPr lang="vi-VN" dirty="0">
                <a:latin typeface="Arial" panose="020B0604020202020204" pitchFamily="34" charset="0"/>
                <a:cs typeface="Arial" panose="020B0604020202020204" pitchFamily="34" charset="0"/>
              </a:rPr>
              <a:t>Chất siêu dẻo làm giảm lượng nước từ 10-15%, rút ngắn thời gian trộn và tiêu thụ năng lượng của máy trộn
Sử dụng xi măng pozzolan (kết hợp với tro bay) thay cho xi măng Portland truyền thống giúp giảm 20-25% năng lượng trong sản xuất xi măng (vì xi măng là thành phần tiêu tốn nhiều năng lượng nhất
Gạch AAC có trọng lượng nhẹ (500-700 kg/m³, so với 1800-2400 kg/m³ gạch nung), giảm năng lượng vận chuyển đến tòa nhà (20-30% năng lượng vận chuyển)
Kích thước lớn (600x200x100 mm) và khả năng cắt dễ dàng giúp giảm thời gian thi công (15-25%) và lượng vữa xây (2-3%), từ đó giảm năng lượng cho máy trộn vữa và nhân công tại công trường
Kích thước lớn (600x200x100 mm) và khả năng cắt dễ dàng giúp giảm thời gian thi công (15-25%) và lượng vữa xây (2-3%), từ đó giảm năng lượng cho máy trộn vữa và nhân công tại công trường
Gạch AAC có khả năng cách nhiệt tốt (dẫn nhiệt 0,1-0,2 W / mK), giảm nhu cầu sử dụng điều hòa không khí trong tòa nhà, tiết kiệm năng lượng trong thời gian dài</a:t>
            </a:r>
          </a:p>
        </p:txBody>
      </p:sp>
    </p:spTree>
    <p:extLst>
      <p:ext uri="{BB962C8B-B14F-4D97-AF65-F5344CB8AC3E}">
        <p14:creationId xmlns:p14="http://schemas.microsoft.com/office/powerpoint/2010/main" val="8602822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F0AEF-A3C2-0A3C-CFE9-14DBD48C05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72840C-82CA-ADE6-6CAE-087E39F4E940}"/>
              </a:ext>
            </a:extLst>
          </p:cNvPr>
          <p:cNvSpPr>
            <a:spLocks noGrp="1"/>
          </p:cNvSpPr>
          <p:nvPr>
            <p:ph type="title" idx="4294967295"/>
          </p:nvPr>
        </p:nvSpPr>
        <p:spPr>
          <a:xfrm>
            <a:off x="609600" y="1907876"/>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Thảo luận ngắn về gạch không nung và Giải pháp TKNL</a:t>
            </a:r>
            <a:endParaRPr lang="en-US" b="1" dirty="0">
              <a:solidFill>
                <a:schemeClr val="accent1">
                  <a:lumMod val="50000"/>
                </a:schemeClr>
              </a:solidFill>
              <a:latin typeface="+mn-lt"/>
              <a:cs typeface="Arial" panose="020B0604020202020204" pitchFamily="34" charset="0"/>
            </a:endParaRPr>
          </a:p>
        </p:txBody>
      </p:sp>
      <p:sp>
        <p:nvSpPr>
          <p:cNvPr id="4" name="TextBox 3">
            <a:extLst>
              <a:ext uri="{FF2B5EF4-FFF2-40B4-BE49-F238E27FC236}">
                <a16:creationId xmlns:a16="http://schemas.microsoft.com/office/drawing/2014/main" id="{F8740B97-257D-3A2D-5C63-B33D8618C005}"/>
              </a:ext>
            </a:extLst>
          </p:cNvPr>
          <p:cNvSpPr txBox="1"/>
          <p:nvPr/>
        </p:nvSpPr>
        <p:spPr>
          <a:xfrm>
            <a:off x="1219200" y="2998551"/>
            <a:ext cx="10972800" cy="1420325"/>
          </a:xfrm>
          <a:prstGeom prst="rect">
            <a:avLst/>
          </a:prstGeom>
          <a:noFill/>
        </p:spPr>
        <p:txBody>
          <a:bodyPr wrap="square">
            <a:spAutoFit/>
          </a:bodyPr>
          <a:lstStyle/>
          <a:p>
            <a:pPr marL="342900" indent="-342900">
              <a:lnSpc>
                <a:spcPct val="150000"/>
              </a:lnSpc>
              <a:buFont typeface="Arial" panose="020B0604020202020204" pitchFamily="34" charset="0"/>
              <a:buChar char="•"/>
            </a:pPr>
            <a:r>
              <a:rPr lang="vi-VN" sz="2000"/>
              <a:t>Làm thế nào để bạn biết về các cơ hội tiết kiệm năng lượng đã được mô tả?
Bạn có kinh nghiệm nào liên quan đến việc tiết kiệm năng lượng trong quá trình sản xuất hệ thống của bạn không?</a:t>
            </a:r>
            <a:endParaRPr lang="en-US" sz="2000" dirty="0"/>
          </a:p>
        </p:txBody>
      </p:sp>
    </p:spTree>
    <p:extLst>
      <p:ext uri="{BB962C8B-B14F-4D97-AF65-F5344CB8AC3E}">
        <p14:creationId xmlns:p14="http://schemas.microsoft.com/office/powerpoint/2010/main" val="32500090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7BAD1-424C-6BE0-F56A-0D18B865DBE6}"/>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A45AAA44-66AF-6DA7-2F6A-0F31A0EE022E}"/>
              </a:ext>
            </a:extLst>
          </p:cNvPr>
          <p:cNvSpPr txBox="1"/>
          <p:nvPr/>
        </p:nvSpPr>
        <p:spPr>
          <a:xfrm>
            <a:off x="609600" y="1788271"/>
            <a:ext cx="10972800" cy="4039567"/>
          </a:xfrm>
          <a:prstGeom prst="rect">
            <a:avLst/>
          </a:prstGeom>
          <a:noFill/>
        </p:spPr>
        <p:txBody>
          <a:bodyPr wrap="square">
            <a:spAutoFit/>
          </a:bodyPr>
          <a:lstStyle/>
          <a:p>
            <a:pPr fontAlgn="base">
              <a:spcAft>
                <a:spcPts val="900"/>
              </a:spcAft>
            </a:pPr>
            <a:r>
              <a:rPr lang="vi-VN" sz="1800" b="1" dirty="0">
                <a:solidFill>
                  <a:schemeClr val="tx1"/>
                </a:solidFill>
                <a:latin typeface="+mn-lt"/>
              </a:rPr>
              <a:t>Có 3 loại hình sản xuất gốm sứ bao gồm:</a:t>
            </a:r>
            <a:endParaRPr lang="vi-VN" sz="1800" b="1" i="0" dirty="0">
              <a:solidFill>
                <a:schemeClr val="tx1"/>
              </a:solidFill>
              <a:effectLst/>
              <a:latin typeface="+mn-lt"/>
            </a:endParaRPr>
          </a:p>
          <a:p>
            <a:pPr marL="285750" indent="-285750" fontAlgn="base">
              <a:spcAft>
                <a:spcPts val="900"/>
              </a:spcAft>
              <a:buFont typeface="Arial" panose="020B0604020202020204" pitchFamily="34" charset="0"/>
              <a:buChar char="•"/>
            </a:pPr>
            <a:r>
              <a:rPr lang="vi-VN" sz="1800" dirty="0"/>
              <a:t>Gốm sứ dân gian và mỹ thuật với bát, đĩa, ấm trà, bình hoa, bình hoa, tách trà, bộ đồ ăn, nồi, chảo gốm, tượng gốm, phù điêu, tranh gốm, bình gốm trang trí, vật dụng thờ cúng (lư hương, chân nến).  Thường được sản xuất thủ công hoặc bán công nghiệp, sử dụng men căng, men màu hoặc men trong. Các lò được sử dụng thường là lò thủ công sử dụng than và sinh khối làm nhiên liệu và sau đó nhiều cơ sở đã chuyển đổi sang lò khí gián đoạn cho quá trình nung. 
Gốm sứ xây dựng với các sản phẩm Gạch men, gạch men, gạch trang trí, gạch terrazzo, gạch men men, gạch sứ (sứ xương). Được sản xuất công nghiệp với quy mô lớn, đạt tiêu chuẩn kỹ thuật như TCVN 13113:2020 (ISO 13006:2018) và QCVN 16:2023/BX. Lò nung thanh lăn được sử dụng phổ biến cho quá trình nung. 
Gốm sứ công nghiệp với các sản phẩm Sứ cách nhiệt, sứ kỹ thuật, vật liệu chịu nhiệt, sứ vệ sinh (nhà vệ sinh, bồn rửa). Được sản xuất công nghiệp với công nghệ tiên tiến, đạt tiêu chuẩn quốc tế (như ISO 9001:2015). Thường sử dụng lò Tuynel cho quá trình nung</a:t>
            </a:r>
            <a:endParaRPr lang="en-US" sz="1800" b="0" i="0" dirty="0">
              <a:solidFill>
                <a:srgbClr val="000000"/>
              </a:solidFill>
              <a:effectLst/>
              <a:latin typeface="+mn-lt"/>
            </a:endParaRPr>
          </a:p>
        </p:txBody>
      </p:sp>
      <p:sp>
        <p:nvSpPr>
          <p:cNvPr id="2" name="Title 1">
            <a:extLst>
              <a:ext uri="{FF2B5EF4-FFF2-40B4-BE49-F238E27FC236}">
                <a16:creationId xmlns:a16="http://schemas.microsoft.com/office/drawing/2014/main" id="{D1A29211-7554-EF29-A8A0-A1FAE1277C7E}"/>
              </a:ext>
            </a:extLst>
          </p:cNvPr>
          <p:cNvSpPr>
            <a:spLocks noGrp="1"/>
          </p:cNvSpPr>
          <p:nvPr>
            <p:ph type="title" idx="4294967295"/>
          </p:nvPr>
        </p:nvSpPr>
        <p:spPr>
          <a:xfrm>
            <a:off x="609600" y="1191184"/>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Sản xuất gốm sứ</a:t>
            </a:r>
            <a:endParaRPr lang="en-US" b="1" dirty="0">
              <a:solidFill>
                <a:schemeClr val="accent1">
                  <a:lumMod val="50000"/>
                </a:schemeClr>
              </a:solidFill>
              <a:latin typeface="+mn-lt"/>
              <a:cs typeface="Arial" panose="020B0604020202020204" pitchFamily="34" charset="0"/>
            </a:endParaRPr>
          </a:p>
        </p:txBody>
      </p:sp>
    </p:spTree>
    <p:extLst>
      <p:ext uri="{BB962C8B-B14F-4D97-AF65-F5344CB8AC3E}">
        <p14:creationId xmlns:p14="http://schemas.microsoft.com/office/powerpoint/2010/main" val="5607388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64480-F2F8-1CC0-03D4-4067A7C9AD7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51AA645-E144-A43B-E980-3A45ECC3E75A}"/>
              </a:ext>
            </a:extLst>
          </p:cNvPr>
          <p:cNvSpPr>
            <a:spLocks noGrp="1"/>
          </p:cNvSpPr>
          <p:nvPr>
            <p:ph type="title" idx="4294967295"/>
          </p:nvPr>
        </p:nvSpPr>
        <p:spPr>
          <a:xfrm>
            <a:off x="560173" y="1327108"/>
            <a:ext cx="10972800" cy="495200"/>
          </a:xfrm>
          <a:prstGeom prst="rect">
            <a:avLst/>
          </a:prstGeom>
        </p:spPr>
        <p:txBody>
          <a:bodyPr>
            <a:noAutofit/>
          </a:bodyPr>
          <a:lstStyle/>
          <a:p>
            <a:r>
              <a:rPr lang="vi-VN" b="1" dirty="0">
                <a:solidFill>
                  <a:schemeClr val="accent1">
                    <a:lumMod val="50000"/>
                  </a:schemeClr>
                </a:solidFill>
                <a:latin typeface="+mn-lt"/>
                <a:cs typeface="Arial" panose="020B0604020202020204" pitchFamily="34" charset="0"/>
              </a:rPr>
              <a:t>Quy trình sản xuất gốm sứ</a:t>
            </a:r>
            <a:endParaRPr lang="en-US" b="1" dirty="0">
              <a:solidFill>
                <a:schemeClr val="accent1">
                  <a:lumMod val="50000"/>
                </a:schemeClr>
              </a:solidFill>
              <a:latin typeface="+mn-lt"/>
              <a:cs typeface="Arial" panose="020B0604020202020204" pitchFamily="34" charset="0"/>
            </a:endParaRPr>
          </a:p>
        </p:txBody>
      </p:sp>
      <p:sp>
        <p:nvSpPr>
          <p:cNvPr id="7" name="TextBox 6">
            <a:extLst>
              <a:ext uri="{FF2B5EF4-FFF2-40B4-BE49-F238E27FC236}">
                <a16:creationId xmlns:a16="http://schemas.microsoft.com/office/drawing/2014/main" id="{DA5F9394-F628-9377-01AC-8F11BAA61C16}"/>
              </a:ext>
            </a:extLst>
          </p:cNvPr>
          <p:cNvSpPr txBox="1"/>
          <p:nvPr/>
        </p:nvSpPr>
        <p:spPr>
          <a:xfrm>
            <a:off x="560173" y="2365269"/>
            <a:ext cx="2419108" cy="707886"/>
          </a:xfrm>
          <a:prstGeom prst="rect">
            <a:avLst/>
          </a:prstGeom>
          <a:solidFill>
            <a:schemeClr val="accent1">
              <a:lumMod val="40000"/>
              <a:lumOff val="60000"/>
            </a:schemeClr>
          </a:solidFill>
        </p:spPr>
        <p:txBody>
          <a:bodyPr wrap="square" rtlCol="0">
            <a:spAutoFit/>
          </a:bodyPr>
          <a:lstStyle/>
          <a:p>
            <a:pPr lvl="0" algn="ctr"/>
            <a:r>
              <a:rPr lang="en-US" sz="2000">
                <a:solidFill>
                  <a:srgbClr val="FF0000"/>
                </a:solidFill>
              </a:rPr>
              <a:t>Chuẩn bị nguyên liệu</a:t>
            </a:r>
            <a:endParaRPr lang="en-US" sz="2000" dirty="0">
              <a:solidFill>
                <a:srgbClr val="FF0000"/>
              </a:solidFill>
            </a:endParaRPr>
          </a:p>
        </p:txBody>
      </p:sp>
      <p:sp>
        <p:nvSpPr>
          <p:cNvPr id="8" name="TextBox 7">
            <a:extLst>
              <a:ext uri="{FF2B5EF4-FFF2-40B4-BE49-F238E27FC236}">
                <a16:creationId xmlns:a16="http://schemas.microsoft.com/office/drawing/2014/main" id="{0162E676-62F1-B945-1E80-DE2702356681}"/>
              </a:ext>
            </a:extLst>
          </p:cNvPr>
          <p:cNvSpPr txBox="1"/>
          <p:nvPr/>
        </p:nvSpPr>
        <p:spPr>
          <a:xfrm>
            <a:off x="3425873" y="2366776"/>
            <a:ext cx="2419108" cy="400110"/>
          </a:xfrm>
          <a:prstGeom prst="rect">
            <a:avLst/>
          </a:prstGeom>
          <a:solidFill>
            <a:schemeClr val="accent1">
              <a:lumMod val="40000"/>
              <a:lumOff val="60000"/>
            </a:schemeClr>
          </a:solidFill>
        </p:spPr>
        <p:txBody>
          <a:bodyPr wrap="square" rtlCol="0">
            <a:spAutoFit/>
          </a:bodyPr>
          <a:lstStyle/>
          <a:p>
            <a:pPr lvl="0" algn="ctr"/>
            <a:r>
              <a:rPr lang="vi-VN" sz="2000" dirty="0">
                <a:solidFill>
                  <a:srgbClr val="FF0000"/>
                </a:solidFill>
              </a:rPr>
              <a:t>Tạo hình sản phẩm</a:t>
            </a:r>
            <a:endParaRPr lang="en-US" sz="2000" dirty="0">
              <a:solidFill>
                <a:srgbClr val="FF0000"/>
              </a:solidFill>
            </a:endParaRPr>
          </a:p>
        </p:txBody>
      </p:sp>
      <p:sp>
        <p:nvSpPr>
          <p:cNvPr id="9" name="TextBox 8">
            <a:extLst>
              <a:ext uri="{FF2B5EF4-FFF2-40B4-BE49-F238E27FC236}">
                <a16:creationId xmlns:a16="http://schemas.microsoft.com/office/drawing/2014/main" id="{C484C6F2-D665-E122-825B-1488098F49D6}"/>
              </a:ext>
            </a:extLst>
          </p:cNvPr>
          <p:cNvSpPr txBox="1"/>
          <p:nvPr/>
        </p:nvSpPr>
        <p:spPr>
          <a:xfrm>
            <a:off x="6291573" y="2361460"/>
            <a:ext cx="2419108" cy="400110"/>
          </a:xfrm>
          <a:prstGeom prst="rect">
            <a:avLst/>
          </a:prstGeom>
          <a:solidFill>
            <a:schemeClr val="accent1">
              <a:lumMod val="40000"/>
              <a:lumOff val="60000"/>
            </a:schemeClr>
          </a:solidFill>
        </p:spPr>
        <p:txBody>
          <a:bodyPr wrap="square" rtlCol="0">
            <a:spAutoFit/>
          </a:bodyPr>
          <a:lstStyle/>
          <a:p>
            <a:pPr lvl="0" algn="ctr"/>
            <a:r>
              <a:rPr lang="vi-VN" sz="2000">
                <a:solidFill>
                  <a:srgbClr val="FF0000"/>
                </a:solidFill>
              </a:rPr>
              <a:t>Sấy</a:t>
            </a:r>
            <a:endParaRPr lang="en-US" sz="2000" dirty="0">
              <a:solidFill>
                <a:srgbClr val="FF0000"/>
              </a:solidFill>
            </a:endParaRPr>
          </a:p>
        </p:txBody>
      </p:sp>
      <p:sp>
        <p:nvSpPr>
          <p:cNvPr id="10" name="TextBox 9">
            <a:extLst>
              <a:ext uri="{FF2B5EF4-FFF2-40B4-BE49-F238E27FC236}">
                <a16:creationId xmlns:a16="http://schemas.microsoft.com/office/drawing/2014/main" id="{26109689-F701-D7C1-95CD-6937E7C2CB93}"/>
              </a:ext>
            </a:extLst>
          </p:cNvPr>
          <p:cNvSpPr txBox="1"/>
          <p:nvPr/>
        </p:nvSpPr>
        <p:spPr>
          <a:xfrm>
            <a:off x="9168747" y="2365269"/>
            <a:ext cx="2419108" cy="400110"/>
          </a:xfrm>
          <a:prstGeom prst="rect">
            <a:avLst/>
          </a:prstGeom>
          <a:solidFill>
            <a:schemeClr val="accent1">
              <a:lumMod val="40000"/>
              <a:lumOff val="60000"/>
            </a:schemeClr>
          </a:solidFill>
        </p:spPr>
        <p:txBody>
          <a:bodyPr wrap="square" rtlCol="0">
            <a:spAutoFit/>
          </a:bodyPr>
          <a:lstStyle/>
          <a:p>
            <a:pPr lvl="0" algn="ctr"/>
            <a:r>
              <a:rPr lang="vi-VN" sz="2000" dirty="0">
                <a:solidFill>
                  <a:srgbClr val="FF0000"/>
                </a:solidFill>
              </a:rPr>
              <a:t>Nung sơ bộ</a:t>
            </a:r>
            <a:endParaRPr lang="en-US" sz="2000" dirty="0">
              <a:solidFill>
                <a:srgbClr val="FF0000"/>
              </a:solidFill>
            </a:endParaRPr>
          </a:p>
        </p:txBody>
      </p:sp>
      <p:sp>
        <p:nvSpPr>
          <p:cNvPr id="12" name="TextBox 11">
            <a:extLst>
              <a:ext uri="{FF2B5EF4-FFF2-40B4-BE49-F238E27FC236}">
                <a16:creationId xmlns:a16="http://schemas.microsoft.com/office/drawing/2014/main" id="{89BB4C40-7D32-81AE-0D45-AC9645800BCE}"/>
              </a:ext>
            </a:extLst>
          </p:cNvPr>
          <p:cNvSpPr txBox="1"/>
          <p:nvPr/>
        </p:nvSpPr>
        <p:spPr>
          <a:xfrm>
            <a:off x="9140775" y="3587772"/>
            <a:ext cx="2419108" cy="400110"/>
          </a:xfrm>
          <a:prstGeom prst="rect">
            <a:avLst/>
          </a:prstGeom>
          <a:solidFill>
            <a:schemeClr val="accent1">
              <a:lumMod val="40000"/>
              <a:lumOff val="60000"/>
            </a:schemeClr>
          </a:solidFill>
        </p:spPr>
        <p:txBody>
          <a:bodyPr wrap="square" rtlCol="0">
            <a:spAutoFit/>
          </a:bodyPr>
          <a:lstStyle/>
          <a:p>
            <a:pPr lvl="0" algn="ctr"/>
            <a:r>
              <a:rPr lang="vi-VN" sz="2000" dirty="0">
                <a:solidFill>
                  <a:srgbClr val="FF0000"/>
                </a:solidFill>
              </a:rPr>
              <a:t>Tráng men</a:t>
            </a:r>
            <a:endParaRPr lang="en-US" sz="2000" dirty="0">
              <a:solidFill>
                <a:srgbClr val="FF0000"/>
              </a:solidFill>
            </a:endParaRPr>
          </a:p>
        </p:txBody>
      </p:sp>
      <p:sp>
        <p:nvSpPr>
          <p:cNvPr id="14" name="TextBox 13">
            <a:extLst>
              <a:ext uri="{FF2B5EF4-FFF2-40B4-BE49-F238E27FC236}">
                <a16:creationId xmlns:a16="http://schemas.microsoft.com/office/drawing/2014/main" id="{934AF840-DB50-CEC8-F1A1-84F9DAD879AC}"/>
              </a:ext>
            </a:extLst>
          </p:cNvPr>
          <p:cNvSpPr txBox="1"/>
          <p:nvPr/>
        </p:nvSpPr>
        <p:spPr>
          <a:xfrm>
            <a:off x="6303047" y="3559390"/>
            <a:ext cx="2419108" cy="400110"/>
          </a:xfrm>
          <a:prstGeom prst="rect">
            <a:avLst/>
          </a:prstGeom>
          <a:solidFill>
            <a:schemeClr val="accent1">
              <a:lumMod val="40000"/>
              <a:lumOff val="60000"/>
            </a:schemeClr>
          </a:solidFill>
        </p:spPr>
        <p:txBody>
          <a:bodyPr wrap="square" rtlCol="0">
            <a:spAutoFit/>
          </a:bodyPr>
          <a:lstStyle/>
          <a:p>
            <a:pPr lvl="0" algn="ctr"/>
            <a:r>
              <a:rPr lang="vi-VN" sz="2000" dirty="0">
                <a:solidFill>
                  <a:srgbClr val="FF0000"/>
                </a:solidFill>
              </a:rPr>
              <a:t>Nung hoàn thiện</a:t>
            </a:r>
            <a:endParaRPr lang="en-US" sz="2000" dirty="0">
              <a:solidFill>
                <a:srgbClr val="FF0000"/>
              </a:solidFill>
            </a:endParaRPr>
          </a:p>
        </p:txBody>
      </p:sp>
      <p:sp>
        <p:nvSpPr>
          <p:cNvPr id="15" name="TextBox 14">
            <a:extLst>
              <a:ext uri="{FF2B5EF4-FFF2-40B4-BE49-F238E27FC236}">
                <a16:creationId xmlns:a16="http://schemas.microsoft.com/office/drawing/2014/main" id="{9B32B319-04DC-5183-5AF4-3C4CF0DB0E73}"/>
              </a:ext>
            </a:extLst>
          </p:cNvPr>
          <p:cNvSpPr txBox="1"/>
          <p:nvPr/>
        </p:nvSpPr>
        <p:spPr>
          <a:xfrm>
            <a:off x="3425873" y="3559390"/>
            <a:ext cx="2419108" cy="400110"/>
          </a:xfrm>
          <a:prstGeom prst="rect">
            <a:avLst/>
          </a:prstGeom>
          <a:solidFill>
            <a:schemeClr val="accent1">
              <a:lumMod val="40000"/>
              <a:lumOff val="60000"/>
            </a:schemeClr>
          </a:solidFill>
        </p:spPr>
        <p:txBody>
          <a:bodyPr wrap="square" rtlCol="0">
            <a:spAutoFit/>
          </a:bodyPr>
          <a:lstStyle/>
          <a:p>
            <a:pPr lvl="0" algn="ctr"/>
            <a:r>
              <a:rPr lang="vi-VN" sz="2000" dirty="0">
                <a:solidFill>
                  <a:srgbClr val="FF0000"/>
                </a:solidFill>
              </a:rPr>
              <a:t>Kiểm tra đóng gói</a:t>
            </a:r>
            <a:endParaRPr lang="en-US" sz="2000" dirty="0">
              <a:solidFill>
                <a:srgbClr val="FF0000"/>
              </a:solidFill>
            </a:endParaRPr>
          </a:p>
        </p:txBody>
      </p:sp>
      <p:sp>
        <p:nvSpPr>
          <p:cNvPr id="16" name="TextBox 15">
            <a:extLst>
              <a:ext uri="{FF2B5EF4-FFF2-40B4-BE49-F238E27FC236}">
                <a16:creationId xmlns:a16="http://schemas.microsoft.com/office/drawing/2014/main" id="{F9734BF5-7570-CE82-2C51-961FC5769C9F}"/>
              </a:ext>
            </a:extLst>
          </p:cNvPr>
          <p:cNvSpPr txBox="1"/>
          <p:nvPr/>
        </p:nvSpPr>
        <p:spPr>
          <a:xfrm>
            <a:off x="560173" y="3559390"/>
            <a:ext cx="2419108" cy="400110"/>
          </a:xfrm>
          <a:prstGeom prst="rect">
            <a:avLst/>
          </a:prstGeom>
          <a:solidFill>
            <a:schemeClr val="accent1">
              <a:lumMod val="40000"/>
              <a:lumOff val="60000"/>
            </a:schemeClr>
          </a:solidFill>
        </p:spPr>
        <p:txBody>
          <a:bodyPr wrap="square" rtlCol="0">
            <a:spAutoFit/>
          </a:bodyPr>
          <a:lstStyle/>
          <a:p>
            <a:pPr lvl="0" algn="ctr"/>
            <a:r>
              <a:rPr lang="vi-VN" sz="2000">
                <a:solidFill>
                  <a:srgbClr val="FF0000"/>
                </a:solidFill>
              </a:rPr>
              <a:t>Phân phối</a:t>
            </a:r>
            <a:endParaRPr lang="en-US" sz="2000" dirty="0"/>
          </a:p>
        </p:txBody>
      </p:sp>
      <p:sp>
        <p:nvSpPr>
          <p:cNvPr id="17" name="Arrow: Right 16">
            <a:extLst>
              <a:ext uri="{FF2B5EF4-FFF2-40B4-BE49-F238E27FC236}">
                <a16:creationId xmlns:a16="http://schemas.microsoft.com/office/drawing/2014/main" id="{D3D3DEEB-F186-032B-C0D6-EA674A9BACDE}"/>
              </a:ext>
            </a:extLst>
          </p:cNvPr>
          <p:cNvSpPr/>
          <p:nvPr/>
        </p:nvSpPr>
        <p:spPr>
          <a:xfrm>
            <a:off x="2979281" y="2546168"/>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CAE420BD-343D-D424-D330-256A3BF3128B}"/>
              </a:ext>
            </a:extLst>
          </p:cNvPr>
          <p:cNvSpPr/>
          <p:nvPr/>
        </p:nvSpPr>
        <p:spPr>
          <a:xfrm>
            <a:off x="5817008" y="2523712"/>
            <a:ext cx="48603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587B5AD9-DE04-4233-C5D4-F9AF8228F64D}"/>
              </a:ext>
            </a:extLst>
          </p:cNvPr>
          <p:cNvSpPr/>
          <p:nvPr/>
        </p:nvSpPr>
        <p:spPr>
          <a:xfrm>
            <a:off x="8738654" y="2540450"/>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Down 19">
            <a:extLst>
              <a:ext uri="{FF2B5EF4-FFF2-40B4-BE49-F238E27FC236}">
                <a16:creationId xmlns:a16="http://schemas.microsoft.com/office/drawing/2014/main" id="{E2A5DFCC-036B-838C-22C2-A5BB7500F2F3}"/>
              </a:ext>
            </a:extLst>
          </p:cNvPr>
          <p:cNvSpPr/>
          <p:nvPr/>
        </p:nvSpPr>
        <p:spPr>
          <a:xfrm>
            <a:off x="10263616" y="3069346"/>
            <a:ext cx="381965" cy="49004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Right 20">
            <a:extLst>
              <a:ext uri="{FF2B5EF4-FFF2-40B4-BE49-F238E27FC236}">
                <a16:creationId xmlns:a16="http://schemas.microsoft.com/office/drawing/2014/main" id="{FC8FD2AC-C5F2-5CAB-64E2-FE670A5C0671}"/>
              </a:ext>
            </a:extLst>
          </p:cNvPr>
          <p:cNvSpPr/>
          <p:nvPr/>
        </p:nvSpPr>
        <p:spPr>
          <a:xfrm rot="10800000">
            <a:off x="2999004" y="3554319"/>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01F73D8B-65F4-3DAE-6293-3725F5E70EE5}"/>
              </a:ext>
            </a:extLst>
          </p:cNvPr>
          <p:cNvSpPr/>
          <p:nvPr/>
        </p:nvSpPr>
        <p:spPr>
          <a:xfrm rot="10800000">
            <a:off x="5846038" y="3559390"/>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Right 22">
            <a:extLst>
              <a:ext uri="{FF2B5EF4-FFF2-40B4-BE49-F238E27FC236}">
                <a16:creationId xmlns:a16="http://schemas.microsoft.com/office/drawing/2014/main" id="{C2F97E0C-EEF4-8072-B98E-35A35C51D452}"/>
              </a:ext>
            </a:extLst>
          </p:cNvPr>
          <p:cNvSpPr/>
          <p:nvPr/>
        </p:nvSpPr>
        <p:spPr>
          <a:xfrm rot="10800000">
            <a:off x="8729874" y="3713502"/>
            <a:ext cx="418619" cy="39966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B89BF3C8-A7F8-0250-3577-7FA208A12953}"/>
              </a:ext>
            </a:extLst>
          </p:cNvPr>
          <p:cNvPicPr>
            <a:picLocks noChangeAspect="1"/>
          </p:cNvPicPr>
          <p:nvPr/>
        </p:nvPicPr>
        <p:blipFill>
          <a:blip r:embed="rId2"/>
          <a:stretch>
            <a:fillRect/>
          </a:stretch>
        </p:blipFill>
        <p:spPr>
          <a:xfrm>
            <a:off x="3397900" y="4528261"/>
            <a:ext cx="2366410" cy="1598480"/>
          </a:xfrm>
          <a:prstGeom prst="rect">
            <a:avLst/>
          </a:prstGeom>
        </p:spPr>
      </p:pic>
      <p:pic>
        <p:nvPicPr>
          <p:cNvPr id="27" name="Picture 26">
            <a:extLst>
              <a:ext uri="{FF2B5EF4-FFF2-40B4-BE49-F238E27FC236}">
                <a16:creationId xmlns:a16="http://schemas.microsoft.com/office/drawing/2014/main" id="{33CEC05E-0461-D638-D78E-019E48DD6178}"/>
              </a:ext>
            </a:extLst>
          </p:cNvPr>
          <p:cNvPicPr>
            <a:picLocks noChangeAspect="1"/>
          </p:cNvPicPr>
          <p:nvPr/>
        </p:nvPicPr>
        <p:blipFill>
          <a:blip r:embed="rId3"/>
          <a:stretch>
            <a:fillRect/>
          </a:stretch>
        </p:blipFill>
        <p:spPr>
          <a:xfrm>
            <a:off x="560173" y="4528261"/>
            <a:ext cx="2419108" cy="1445773"/>
          </a:xfrm>
          <a:prstGeom prst="rect">
            <a:avLst/>
          </a:prstGeom>
        </p:spPr>
      </p:pic>
      <p:pic>
        <p:nvPicPr>
          <p:cNvPr id="29" name="Picture 28">
            <a:extLst>
              <a:ext uri="{FF2B5EF4-FFF2-40B4-BE49-F238E27FC236}">
                <a16:creationId xmlns:a16="http://schemas.microsoft.com/office/drawing/2014/main" id="{66D25A5E-0EEA-9104-D4FC-D35B75552B43}"/>
              </a:ext>
            </a:extLst>
          </p:cNvPr>
          <p:cNvPicPr>
            <a:picLocks noChangeAspect="1"/>
          </p:cNvPicPr>
          <p:nvPr/>
        </p:nvPicPr>
        <p:blipFill>
          <a:blip r:embed="rId4"/>
          <a:stretch>
            <a:fillRect/>
          </a:stretch>
        </p:blipFill>
        <p:spPr>
          <a:xfrm>
            <a:off x="6328838" y="4442558"/>
            <a:ext cx="2366411" cy="1970852"/>
          </a:xfrm>
          <a:prstGeom prst="rect">
            <a:avLst/>
          </a:prstGeom>
        </p:spPr>
      </p:pic>
      <p:pic>
        <p:nvPicPr>
          <p:cNvPr id="31" name="Picture 30">
            <a:extLst>
              <a:ext uri="{FF2B5EF4-FFF2-40B4-BE49-F238E27FC236}">
                <a16:creationId xmlns:a16="http://schemas.microsoft.com/office/drawing/2014/main" id="{69A50A1E-0A33-12DE-810E-0EC2A4826D30}"/>
              </a:ext>
            </a:extLst>
          </p:cNvPr>
          <p:cNvPicPr>
            <a:picLocks noChangeAspect="1"/>
          </p:cNvPicPr>
          <p:nvPr/>
        </p:nvPicPr>
        <p:blipFill>
          <a:blip r:embed="rId5"/>
          <a:stretch>
            <a:fillRect/>
          </a:stretch>
        </p:blipFill>
        <p:spPr>
          <a:xfrm>
            <a:off x="9168747" y="4442558"/>
            <a:ext cx="2579446" cy="1219483"/>
          </a:xfrm>
          <a:prstGeom prst="rect">
            <a:avLst/>
          </a:prstGeom>
        </p:spPr>
      </p:pic>
    </p:spTree>
    <p:extLst>
      <p:ext uri="{BB962C8B-B14F-4D97-AF65-F5344CB8AC3E}">
        <p14:creationId xmlns:p14="http://schemas.microsoft.com/office/powerpoint/2010/main" val="41690951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16011-EF93-94F3-E0D5-4239A542A096}"/>
              </a:ext>
            </a:extLst>
          </p:cNvPr>
          <p:cNvSpPr>
            <a:spLocks noGrp="1"/>
          </p:cNvSpPr>
          <p:nvPr>
            <p:ph type="title" idx="4294967295"/>
          </p:nvPr>
        </p:nvSpPr>
        <p:spPr>
          <a:xfrm>
            <a:off x="609600" y="1228254"/>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Giải pháp TKNL trong chế biến gốm sứ</a:t>
            </a:r>
            <a:endParaRPr lang="en-US" b="1" dirty="0">
              <a:solidFill>
                <a:schemeClr val="accent1">
                  <a:lumMod val="50000"/>
                </a:schemeClr>
              </a:solidFill>
              <a:latin typeface="+mn-lt"/>
              <a:cs typeface="Arial" panose="020B0604020202020204" pitchFamily="34" charset="0"/>
            </a:endParaRPr>
          </a:p>
        </p:txBody>
      </p:sp>
      <p:sp>
        <p:nvSpPr>
          <p:cNvPr id="3" name="Text Placeholder 2">
            <a:extLst>
              <a:ext uri="{FF2B5EF4-FFF2-40B4-BE49-F238E27FC236}">
                <a16:creationId xmlns:a16="http://schemas.microsoft.com/office/drawing/2014/main" id="{3E5F6A7C-2CFC-080D-3966-574D7E578025}"/>
              </a:ext>
            </a:extLst>
          </p:cNvPr>
          <p:cNvSpPr>
            <a:spLocks noGrp="1"/>
          </p:cNvSpPr>
          <p:nvPr>
            <p:ph type="body" idx="4294967295"/>
          </p:nvPr>
        </p:nvSpPr>
        <p:spPr>
          <a:xfrm>
            <a:off x="609600" y="1940506"/>
            <a:ext cx="10972800" cy="4038800"/>
          </a:xfrm>
          <a:prstGeom prst="rect">
            <a:avLst/>
          </a:prstGeom>
        </p:spPr>
        <p:txBody>
          <a:bodyPr>
            <a:normAutofit/>
          </a:bodyPr>
          <a:lstStyle/>
          <a:p>
            <a:r>
              <a:rPr lang="vi-VN" dirty="0">
                <a:latin typeface="Arial" panose="020B0604020202020204" pitchFamily="34" charset="0"/>
                <a:cs typeface="Arial" panose="020B0604020202020204" pitchFamily="34" charset="0"/>
              </a:rPr>
              <a:t>Chuyển đổi nhiên liệu. Lò gốm thủ công sử dụng than và củi chuyển đổi thành lò </a:t>
            </a:r>
            <a:r>
              <a:rPr lang="vi-VN" dirty="0" err="1">
                <a:latin typeface="Arial" panose="020B0604020202020204" pitchFamily="34" charset="0"/>
                <a:cs typeface="Arial" panose="020B0604020202020204" pitchFamily="34" charset="0"/>
              </a:rPr>
              <a:t>gas</a:t>
            </a:r>
            <a:r>
              <a:rPr lang="vi-VN" dirty="0">
                <a:latin typeface="Arial" panose="020B0604020202020204" pitchFamily="34" charset="0"/>
                <a:cs typeface="Arial" panose="020B0604020202020204" pitchFamily="34" charset="0"/>
              </a:rPr>
              <a:t> nung gốm giúp tiết kiệm năng lượng, dễ dàng kiểm soát nhiệt độ nung, giảm thiểu chất thải và không gây ô nhiễm môi trường. Hiện nay hầu hết các lò gốm thủ công đã bị loại bỏ. 
Tận dụng nhiệt dư thừa trong các lò không liên tục sử dụng khí đốt. Quá trình nung gốm sứ trải qua 3 công đoạn bao gồm sấy khô, gia nhiệt, nung và làm nguội với nhiệt độ khói thải của công đoạn nung lên đến hàng nghìn oC. Tìm cách tận dụng nhiệt thải này từ khói hoặc nhiệt dư thừa từ quá trình làm nguội giúp tiết kiệm năng lượng. 
Sử dụng tro nhiệt điện, xỉ lò cao hoặc phế liệu gốm để thay thế cho đất sét, cao lanh hoặc fenspat làm giảm năng lượng khai thác và nghiền nguyên liệu thô (20-30% năng lượng)
Công đoạn sấy (50-150°C) tiêu thụ 10-15% tổng năng lượng. Sử dụng lò sấy liên tục với hệ thống tuần hoàn không khí nóng và điều khiển nhiệt độ tự động có thể giảm năng lượng sấy từ 15-25%.</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22878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BF2F9-5A4B-A300-0E2F-29B557A134F0}"/>
              </a:ext>
            </a:extLst>
          </p:cNvPr>
          <p:cNvSpPr>
            <a:spLocks noGrp="1"/>
          </p:cNvSpPr>
          <p:nvPr>
            <p:ph type="title" idx="4294967295"/>
          </p:nvPr>
        </p:nvSpPr>
        <p:spPr>
          <a:xfrm>
            <a:off x="523103" y="1191184"/>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Giải pháp TKNL trong chế biến gốm sứ</a:t>
            </a:r>
            <a:endParaRPr lang="en-US" b="1" dirty="0">
              <a:solidFill>
                <a:schemeClr val="accent1">
                  <a:lumMod val="50000"/>
                </a:schemeClr>
              </a:solidFill>
              <a:latin typeface="+mn-lt"/>
              <a:cs typeface="Arial" panose="020B0604020202020204" pitchFamily="34" charset="0"/>
            </a:endParaRPr>
          </a:p>
        </p:txBody>
      </p:sp>
      <p:sp>
        <p:nvSpPr>
          <p:cNvPr id="3" name="Text Placeholder 2">
            <a:extLst>
              <a:ext uri="{FF2B5EF4-FFF2-40B4-BE49-F238E27FC236}">
                <a16:creationId xmlns:a16="http://schemas.microsoft.com/office/drawing/2014/main" id="{216A72EC-9B89-64D5-C6D1-346CD6BF416D}"/>
              </a:ext>
            </a:extLst>
          </p:cNvPr>
          <p:cNvSpPr>
            <a:spLocks noGrp="1"/>
          </p:cNvSpPr>
          <p:nvPr>
            <p:ph type="body" idx="4294967295"/>
          </p:nvPr>
        </p:nvSpPr>
        <p:spPr>
          <a:xfrm>
            <a:off x="523103" y="1803617"/>
            <a:ext cx="10972800" cy="4232748"/>
          </a:xfrm>
          <a:prstGeom prst="rect">
            <a:avLst/>
          </a:prstGeom>
        </p:spPr>
        <p:txBody>
          <a:bodyPr>
            <a:normAutofit/>
          </a:bodyPr>
          <a:lstStyle/>
          <a:p>
            <a:r>
              <a:rPr lang="vi-VN" dirty="0">
                <a:latin typeface="Arial" panose="020B0604020202020204" pitchFamily="34" charset="0"/>
                <a:cs typeface="Arial" panose="020B0604020202020204" pitchFamily="34" charset="0"/>
              </a:rPr>
              <a:t>Công đoạn tạo hình (ép áp lực, đúc lỏng, ép phun đẳng áp) sử dụng máy ép hoặc máy đúc, chiếm 10-20% năng lượng. Máy ép hiện đại với biến tần và tự động hóa giúp giảm điện năng từ 10-15% so với máy cũ. Máy ép gạch áp lực của Viglacera (100-200 tấn) sử dụng biến tần, tiết kiệm 5-10% điện năng so với máy ép cơ truyền thống.
Cải tiến công nghệ: Hệ thống điều khiển PLC (Programmable Logic Controller) giúp tối ưu hóa chu kỳ ép, giảm thời gian hoạt động của máy.
Các chất phụ gia (ví dụ như chất hóa dẻo, chất giảm nhiệt độ làm mát) giúp giảm lượng cao lanh/xi măng hoặc giảm nhiệt độ nung (50-100°C), tiết kiệm 10-20% nhiệt năng
Men công nghiệp hiện đại (men không chì, men nano) giúp giảm thời gian nung và nhiệt độ nung, tiết kiệm 5-10% năng lượng
Hệ thống tuần hoàn nhiệt trong lò và máy sấy giúp tái sử dụng khí nóng, giảm nhiệt năng từ 15-25%.
Sử dụng năng lượng mặt trời để cung cấp năng lượng cho máy ép, máy trộn hoặc nồi hơi, giảm sự phụ thuộc vào lưới điện (20-30% chi phí điện)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86083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F1F72-6195-12C4-6290-FBBFB88BB8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4211BE-20A9-00D0-4ABF-2BC7DE90D0E9}"/>
              </a:ext>
            </a:extLst>
          </p:cNvPr>
          <p:cNvSpPr>
            <a:spLocks noGrp="1"/>
          </p:cNvSpPr>
          <p:nvPr>
            <p:ph type="title" idx="4294967295"/>
          </p:nvPr>
        </p:nvSpPr>
        <p:spPr>
          <a:xfrm>
            <a:off x="646671" y="1388893"/>
            <a:ext cx="10972800" cy="495200"/>
          </a:xfrm>
          <a:prstGeom prst="rect">
            <a:avLst/>
          </a:prstGeom>
        </p:spPr>
        <p:txBody>
          <a:bodyPr>
            <a:noAutofit/>
          </a:bodyPr>
          <a:lstStyle/>
          <a:p>
            <a:pPr algn="ctr"/>
            <a:r>
              <a:rPr lang="vi-VN" b="1" dirty="0">
                <a:solidFill>
                  <a:schemeClr val="accent1">
                    <a:lumMod val="50000"/>
                  </a:schemeClr>
                </a:solidFill>
                <a:latin typeface="+mn-lt"/>
                <a:cs typeface="Arial" panose="020B0604020202020204" pitchFamily="34" charset="0"/>
              </a:rPr>
              <a:t>Thảo luận ngắn về làm gốm sứ</a:t>
            </a:r>
            <a:endParaRPr lang="en-US" b="1" dirty="0">
              <a:solidFill>
                <a:schemeClr val="accent1">
                  <a:lumMod val="50000"/>
                </a:schemeClr>
              </a:solidFill>
              <a:latin typeface="+mn-lt"/>
              <a:cs typeface="Arial" panose="020B0604020202020204" pitchFamily="34" charset="0"/>
            </a:endParaRPr>
          </a:p>
        </p:txBody>
      </p:sp>
      <p:sp>
        <p:nvSpPr>
          <p:cNvPr id="4" name="TextBox 3">
            <a:extLst>
              <a:ext uri="{FF2B5EF4-FFF2-40B4-BE49-F238E27FC236}">
                <a16:creationId xmlns:a16="http://schemas.microsoft.com/office/drawing/2014/main" id="{1A53385D-2D34-987E-3484-2AD85B9DE367}"/>
              </a:ext>
            </a:extLst>
          </p:cNvPr>
          <p:cNvSpPr txBox="1"/>
          <p:nvPr/>
        </p:nvSpPr>
        <p:spPr>
          <a:xfrm>
            <a:off x="1256271" y="2718837"/>
            <a:ext cx="10363200" cy="1420325"/>
          </a:xfrm>
          <a:prstGeom prst="rect">
            <a:avLst/>
          </a:prstGeom>
          <a:noFill/>
        </p:spPr>
        <p:txBody>
          <a:bodyPr wrap="square">
            <a:spAutoFit/>
          </a:bodyPr>
          <a:lstStyle/>
          <a:p>
            <a:pPr marL="342900" indent="-342900">
              <a:lnSpc>
                <a:spcPct val="150000"/>
              </a:lnSpc>
              <a:buFont typeface="Arial" panose="020B0604020202020204" pitchFamily="34" charset="0"/>
              <a:buChar char="•"/>
            </a:pPr>
            <a:r>
              <a:rPr lang="vi-VN" sz="2000" dirty="0"/>
              <a:t>Làm thế nào để bạn biết về các cơ hội tiết kiệm năng lượng đã được mô tả.
Bạn có kinh nghiệm nào liên quan đến việc tiết kiệm năng lượng trong quá trình sản xuất hệ thống của bạn không.</a:t>
            </a:r>
            <a:endParaRPr lang="en-US" sz="2000" dirty="0"/>
          </a:p>
        </p:txBody>
      </p:sp>
    </p:spTree>
    <p:extLst>
      <p:ext uri="{BB962C8B-B14F-4D97-AF65-F5344CB8AC3E}">
        <p14:creationId xmlns:p14="http://schemas.microsoft.com/office/powerpoint/2010/main" val="38984887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A5C5E-E42D-DCA4-8DF1-2B53E7923161}"/>
              </a:ext>
            </a:extLst>
          </p:cNvPr>
          <p:cNvSpPr>
            <a:spLocks noGrp="1"/>
          </p:cNvSpPr>
          <p:nvPr>
            <p:ph type="title" idx="4294967295"/>
          </p:nvPr>
        </p:nvSpPr>
        <p:spPr>
          <a:xfrm>
            <a:off x="609600" y="1191184"/>
            <a:ext cx="10972800" cy="495200"/>
          </a:xfrm>
          <a:prstGeom prst="rect">
            <a:avLst/>
          </a:prstGeom>
        </p:spPr>
        <p:txBody>
          <a:bodyPr>
            <a:normAutofit fontScale="90000"/>
          </a:bodyPr>
          <a:lstStyle/>
          <a:p>
            <a:pPr algn="ctr"/>
            <a:r>
              <a:rPr lang="vi-VN" sz="3100" b="1" dirty="0">
                <a:solidFill>
                  <a:schemeClr val="accent1">
                    <a:lumMod val="50000"/>
                  </a:schemeClr>
                </a:solidFill>
                <a:latin typeface="+mn-lt"/>
                <a:cs typeface="Arial" panose="020B0604020202020204" pitchFamily="34" charset="0"/>
              </a:rPr>
              <a:t>Kết thúc</a:t>
            </a:r>
            <a:endParaRPr lang="en-US" b="1" dirty="0">
              <a:solidFill>
                <a:schemeClr val="accent1">
                  <a:lumMod val="50000"/>
                </a:schemeClr>
              </a:solidFill>
              <a:latin typeface="+mn-lt"/>
              <a:cs typeface="Arial" panose="020B0604020202020204" pitchFamily="34" charset="0"/>
            </a:endParaRPr>
          </a:p>
        </p:txBody>
      </p:sp>
      <p:sp>
        <p:nvSpPr>
          <p:cNvPr id="3" name="Text Placeholder 2">
            <a:extLst>
              <a:ext uri="{FF2B5EF4-FFF2-40B4-BE49-F238E27FC236}">
                <a16:creationId xmlns:a16="http://schemas.microsoft.com/office/drawing/2014/main" id="{8B2E8039-607B-5373-6044-FF0E04EE0956}"/>
              </a:ext>
            </a:extLst>
          </p:cNvPr>
          <p:cNvSpPr>
            <a:spLocks noGrp="1"/>
          </p:cNvSpPr>
          <p:nvPr>
            <p:ph type="body" idx="4294967295"/>
          </p:nvPr>
        </p:nvSpPr>
        <p:spPr>
          <a:xfrm>
            <a:off x="445008" y="1686384"/>
            <a:ext cx="11301984" cy="4681918"/>
          </a:xfrm>
          <a:prstGeom prst="rect">
            <a:avLst/>
          </a:prstGeom>
        </p:spPr>
        <p:txBody>
          <a:bodyPr>
            <a:noAutofit/>
          </a:bodyPr>
          <a:lstStyle/>
          <a:p>
            <a:pPr marL="952485" lvl="1" indent="-342900" eaLnBrk="0" fontAlgn="base" hangingPunct="0">
              <a:lnSpc>
                <a:spcPct val="150000"/>
              </a:lnSpc>
              <a:spcBef>
                <a:spcPts val="600"/>
              </a:spcBef>
              <a:spcAft>
                <a:spcPts val="600"/>
              </a:spcAft>
              <a:buClrTx/>
              <a:buSzTx/>
            </a:pPr>
            <a:r>
              <a:rPr lang="vi-VN" altLang="en-US" sz="1800" dirty="0">
                <a:solidFill>
                  <a:schemeClr val="tx1"/>
                </a:solidFill>
                <a:latin typeface="Arial" panose="020B0604020202020204" pitchFamily="34" charset="0"/>
                <a:cs typeface="Arial" panose="020B0604020202020204" pitchFamily="34" charset="0"/>
              </a:rPr>
              <a:t>Việc sản xuất gạch đất sét nung, gạch chưa nung và gốm sứ đều có tiềm năng tiết kiệm năng lượng lớn, với gạch chưa nung (đặc biệt là bê tông và xi măng cốt liệu) dẫn đầu nhờ loại bỏ quá trình nung. 
Các giải pháp như lò nung hiện đại, tuần hoàn nhiệt, sử dụng chất thải công nghiệp, phụ gia giảm nhiệt độ lò và năng lượng tái tạo là chìa khóa để tối ưu hóa năng lượng. 
Với sự hỗ trợ từ các chính sách (Quyết định 2171/QĐ-TTg, Thông tư 13/2017/TT-BXD), ngành gạch gốm Việt Nam có thể đạt được mục tiêu tiết kiệm 1-1,5 triệu TOE/năm và giảm 2-3 triệu tấn CO2/năm, góp phần phát triển bền vững và xây dựng xanh</a:t>
            </a:r>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1240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idx="4294967295"/>
          </p:nvPr>
        </p:nvSpPr>
        <p:spPr>
          <a:xfrm>
            <a:off x="609600" y="1076630"/>
            <a:ext cx="10972800" cy="654050"/>
          </a:xfrm>
          <a:prstGeom prst="rect">
            <a:avLst/>
          </a:prstGeom>
        </p:spPr>
        <p:txBody>
          <a:bodyPr/>
          <a:lstStyle/>
          <a:p>
            <a:pPr algn="ctr"/>
            <a:r>
              <a:rPr lang="en-US" b="1" dirty="0">
                <a:solidFill>
                  <a:schemeClr val="accent1">
                    <a:lumMod val="50000"/>
                  </a:schemeClr>
                </a:solidFill>
                <a:latin typeface="Arial" panose="020B0604020202020204" pitchFamily="34" charset="0"/>
                <a:cs typeface="Arial" panose="020B0604020202020204" pitchFamily="34" charset="0"/>
              </a:rPr>
              <a:t>Thảo luận nhóm và trình bày</a:t>
            </a:r>
            <a:endParaRPr lang="en-VN" b="1" dirty="0">
              <a:solidFill>
                <a:schemeClr val="accent1">
                  <a:lumMod val="50000"/>
                </a:schemeClr>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4294967295"/>
          </p:nvPr>
        </p:nvSpPr>
        <p:spPr>
          <a:xfrm>
            <a:off x="609600" y="2085200"/>
            <a:ext cx="10972800" cy="4772800"/>
          </a:xfrm>
          <a:prstGeom prst="rect">
            <a:avLst/>
          </a:prstGeom>
        </p:spPr>
        <p:txBody>
          <a:bodyPr/>
          <a:lstStyle/>
          <a:p>
            <a:pPr marL="139700" indent="0">
              <a:buNone/>
            </a:pPr>
            <a:r>
              <a:rPr lang="en-US" b="1" dirty="0">
                <a:latin typeface="Arial" panose="020B0604020202020204" pitchFamily="34" charset="0"/>
                <a:cs typeface="Arial" panose="020B0604020202020204" pitchFamily="34" charset="0"/>
              </a:rPr>
              <a:t>Chia lớp thành 4 nhóm</a:t>
            </a:r>
            <a:endParaRPr lang="en-VN" b="1" dirty="0">
              <a:latin typeface="Arial" panose="020B0604020202020204" pitchFamily="34" charset="0"/>
              <a:cs typeface="Arial" panose="020B0604020202020204" pitchFamily="34" charset="0"/>
            </a:endParaRPr>
          </a:p>
          <a:p>
            <a:pPr marL="139700" indent="0">
              <a:buNone/>
            </a:pPr>
            <a:endParaRPr lang="en-VN" dirty="0">
              <a:latin typeface="Arial" panose="020B0604020202020204" pitchFamily="34" charset="0"/>
              <a:cs typeface="Arial" panose="020B0604020202020204" pitchFamily="34" charset="0"/>
            </a:endParaRPr>
          </a:p>
          <a:p>
            <a:pPr marL="139700" indent="0">
              <a:buNone/>
            </a:pPr>
            <a:r>
              <a:rPr lang="en-US" b="1" dirty="0">
                <a:latin typeface="Arial" panose="020B0604020202020204" pitchFamily="34" charset="0"/>
                <a:cs typeface="Arial" panose="020B0604020202020204" pitchFamily="34" charset="0"/>
              </a:rPr>
              <a:t>Thảo luận trong 15 phút</a:t>
            </a:r>
            <a:endParaRPr lang="en-VN" b="1" dirty="0">
              <a:latin typeface="Arial" panose="020B0604020202020204" pitchFamily="34" charset="0"/>
              <a:cs typeface="Arial" panose="020B0604020202020204" pitchFamily="34" charset="0"/>
            </a:endParaRPr>
          </a:p>
          <a:p>
            <a:pPr marL="139700" indent="0">
              <a:buNone/>
            </a:pPr>
            <a:endParaRPr lang="en-US" dirty="0">
              <a:latin typeface="Arial" panose="020B0604020202020204" pitchFamily="34" charset="0"/>
              <a:cs typeface="Arial" panose="020B0604020202020204" pitchFamily="34" charset="0"/>
            </a:endParaRPr>
          </a:p>
          <a:p>
            <a:r>
              <a:rPr lang="vi-VN" dirty="0">
                <a:latin typeface="Arial" panose="020B0604020202020204" pitchFamily="34" charset="0"/>
                <a:cs typeface="Arial" panose="020B0604020202020204" pitchFamily="34" charset="0"/>
              </a:rPr>
              <a:t>Xác định những người sử dụng năng lượng được chỉ định trong </a:t>
            </a:r>
            <a:r>
              <a:rPr lang="en-US" dirty="0">
                <a:latin typeface="Arial" panose="020B0604020202020204" pitchFamily="34" charset="0"/>
                <a:cs typeface="Arial" panose="020B0604020202020204" pitchFamily="34" charset="0"/>
              </a:rPr>
              <a:t>đơn vị sản xuất gạch/gốm?</a:t>
            </a:r>
          </a:p>
          <a:p>
            <a:pPr marL="139700" indent="0">
              <a:buNone/>
            </a:pPr>
            <a:endParaRPr lang="en-US" dirty="0">
              <a:latin typeface="Arial" panose="020B0604020202020204" pitchFamily="34" charset="0"/>
              <a:cs typeface="Arial" panose="020B0604020202020204" pitchFamily="34" charset="0"/>
            </a:endParaRPr>
          </a:p>
          <a:p>
            <a:r>
              <a:rPr lang="vi-VN" dirty="0">
                <a:latin typeface="Arial" panose="020B0604020202020204" pitchFamily="34" charset="0"/>
                <a:cs typeface="Arial" panose="020B0604020202020204" pitchFamily="34" charset="0"/>
              </a:rPr>
              <a:t>Công ty của bạn chủ yếu sử dụng nguồn năng lượng nào</a:t>
            </a:r>
            <a:r>
              <a:rPr lang="en-US"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Giải pháp tiết kiệm năng lượng trong công ty của bạn ?</a:t>
            </a:r>
            <a:endParaRPr lang="en-VN" dirty="0">
              <a:latin typeface="Arial" panose="020B0604020202020204" pitchFamily="34" charset="0"/>
              <a:cs typeface="Arial" panose="020B0604020202020204" pitchFamily="34" charset="0"/>
            </a:endParaRPr>
          </a:p>
          <a:p>
            <a:pPr marL="139700" indent="0">
              <a:buNone/>
            </a:pPr>
            <a:endParaRPr lang="en-VN" dirty="0">
              <a:latin typeface="Arial" panose="020B0604020202020204" pitchFamily="34" charset="0"/>
              <a:cs typeface="Arial" panose="020B0604020202020204" pitchFamily="34" charset="0"/>
            </a:endParaRPr>
          </a:p>
          <a:p>
            <a:pPr marL="139700" indent="0">
              <a:buNone/>
            </a:pPr>
            <a:r>
              <a:rPr lang="en-US" b="1" dirty="0">
                <a:latin typeface="Arial" panose="020B0604020202020204" pitchFamily="34" charset="0"/>
                <a:cs typeface="Arial" panose="020B0604020202020204" pitchFamily="34" charset="0"/>
              </a:rPr>
              <a:t>Trình bày trong 5 phút</a:t>
            </a:r>
            <a:endParaRPr lang="en-VN" b="1" dirty="0">
              <a:latin typeface="Arial" panose="020B0604020202020204" pitchFamily="34" charset="0"/>
              <a:cs typeface="Arial" panose="020B0604020202020204" pitchFamily="34" charset="0"/>
            </a:endParaRPr>
          </a:p>
          <a:p>
            <a:endParaRPr lang="en-V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6333332"/>
      </p:ext>
    </p:extLst>
  </p:cSld>
  <p:clrMapOvr>
    <a:masterClrMapping/>
  </p:clrMapOvr>
  <p:transition advClick="0"/>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3752195"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CẢM ƠN</a:t>
            </a:r>
          </a:p>
        </p:txBody>
      </p:sp>
    </p:spTree>
    <p:extLst>
      <p:ext uri="{BB962C8B-B14F-4D97-AF65-F5344CB8AC3E}">
        <p14:creationId xmlns:p14="http://schemas.microsoft.com/office/powerpoint/2010/main" val="1820024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idx="4294967295"/>
          </p:nvPr>
        </p:nvSpPr>
        <p:spPr>
          <a:xfrm>
            <a:off x="609600" y="1096502"/>
            <a:ext cx="10972800" cy="701433"/>
          </a:xfrm>
          <a:prstGeom prst="rect">
            <a:avLst/>
          </a:prstGeom>
        </p:spPr>
        <p:txBody>
          <a:bodyPr>
            <a:normAutofit/>
          </a:bodyPr>
          <a:lstStyle/>
          <a:p>
            <a:pPr algn="ctr"/>
            <a:r>
              <a:rPr lang="vi-VN" b="1" dirty="0">
                <a:solidFill>
                  <a:schemeClr val="accent1">
                    <a:lumMod val="50000"/>
                  </a:schemeClr>
                </a:solidFill>
                <a:latin typeface="Arial" panose="020B0604020202020204" pitchFamily="34" charset="0"/>
                <a:cs typeface="Arial" panose="020B0604020202020204" pitchFamily="34" charset="0"/>
              </a:rPr>
              <a:t>Đặc điểm tiêu thụ </a:t>
            </a:r>
            <a:r>
              <a:rPr lang="en-US" b="1" dirty="0" err="1">
                <a:solidFill>
                  <a:schemeClr val="accent1">
                    <a:lumMod val="50000"/>
                  </a:schemeClr>
                </a:solidFill>
                <a:latin typeface="Arial" panose="020B0604020202020204" pitchFamily="34" charset="0"/>
                <a:cs typeface="Arial" panose="020B0604020202020204" pitchFamily="34" charset="0"/>
              </a:rPr>
              <a:t>năng</a:t>
            </a:r>
            <a:r>
              <a:rPr lang="en-US" b="1" dirty="0">
                <a:solidFill>
                  <a:schemeClr val="accent1">
                    <a:lumMod val="50000"/>
                  </a:schemeClr>
                </a:solidFill>
                <a:latin typeface="Arial" panose="020B0604020202020204" pitchFamily="34" charset="0"/>
                <a:cs typeface="Arial" panose="020B0604020202020204" pitchFamily="34" charset="0"/>
              </a:rPr>
              <a:t> </a:t>
            </a:r>
            <a:r>
              <a:rPr lang="en-US" b="1" dirty="0" err="1">
                <a:solidFill>
                  <a:schemeClr val="accent1">
                    <a:lumMod val="50000"/>
                  </a:schemeClr>
                </a:solidFill>
                <a:latin typeface="Arial" panose="020B0604020202020204" pitchFamily="34" charset="0"/>
                <a:cs typeface="Arial" panose="020B0604020202020204" pitchFamily="34" charset="0"/>
              </a:rPr>
              <a:t>lượng</a:t>
            </a:r>
            <a:r>
              <a:rPr lang="vi-VN" b="1" dirty="0">
                <a:solidFill>
                  <a:schemeClr val="accent1">
                    <a:lumMod val="50000"/>
                  </a:schemeClr>
                </a:solidFill>
                <a:latin typeface="Arial" panose="020B0604020202020204" pitchFamily="34" charset="0"/>
                <a:cs typeface="Arial" panose="020B0604020202020204" pitchFamily="34" charset="0"/>
              </a:rPr>
              <a:t> trong công nghiệp ở VN</a:t>
            </a:r>
            <a:endParaRPr lang="en-US" b="1" dirty="0">
              <a:solidFill>
                <a:schemeClr val="accent1">
                  <a:lumMod val="50000"/>
                </a:schemeClr>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4294967295"/>
          </p:nvPr>
        </p:nvSpPr>
        <p:spPr>
          <a:xfrm>
            <a:off x="415600" y="1958714"/>
            <a:ext cx="11360800" cy="4330875"/>
          </a:xfrm>
          <a:prstGeom prst="rect">
            <a:avLst/>
          </a:prstGeom>
        </p:spPr>
        <p:txBody>
          <a:bodyPr>
            <a:normAutofit/>
          </a:bodyPr>
          <a:lstStyle/>
          <a:p>
            <a:pPr algn="just">
              <a:lnSpc>
                <a:spcPct val="150000"/>
              </a:lnSpc>
              <a:buFont typeface="Wingdings" pitchFamily="2" charset="2"/>
              <a:buChar char="v"/>
            </a:pPr>
            <a:r>
              <a:rPr lang="vi-VN" sz="1600" dirty="0">
                <a:latin typeface="Arial" panose="020B0604020202020204" pitchFamily="34" charset="0"/>
                <a:cs typeface="Arial" panose="020B0604020202020204" pitchFamily="34" charset="0"/>
              </a:rPr>
              <a:t>Công nghiệp là </a:t>
            </a:r>
            <a:r>
              <a:rPr lang="en-US" sz="1600" dirty="0">
                <a:latin typeface="Arial" panose="020B0604020202020204" pitchFamily="34" charset="0"/>
                <a:cs typeface="Arial" panose="020B0604020202020204" pitchFamily="34" charset="0"/>
              </a:rPr>
              <a:t>lĩnh vực</a:t>
            </a:r>
            <a:r>
              <a:rPr lang="vi-VN" sz="1600" dirty="0">
                <a:latin typeface="Arial" panose="020B0604020202020204" pitchFamily="34" charset="0"/>
                <a:cs typeface="Arial" panose="020B0604020202020204" pitchFamily="34" charset="0"/>
              </a:rPr>
              <a:t> tiêu thụ Năng lượng hàng đầu ở Việt Nam tính theo tiêu thụ điện và tiêu thụ năng lượng cuối cùng</a:t>
            </a:r>
          </a:p>
          <a:p>
            <a:pPr algn="just">
              <a:lnSpc>
                <a:spcPct val="150000"/>
              </a:lnSpc>
              <a:buFont typeface="Wingdings" pitchFamily="2" charset="2"/>
              <a:buChar char="v"/>
            </a:pPr>
            <a:r>
              <a:rPr lang="vi-VN" sz="1600" dirty="0">
                <a:latin typeface="Arial" panose="020B0604020202020204" pitchFamily="34" charset="0"/>
                <a:cs typeface="Arial" panose="020B0604020202020204" pitchFamily="34" charset="0"/>
              </a:rPr>
              <a:t>Việt Nam hiện có </a:t>
            </a:r>
            <a:r>
              <a:rPr lang="en-US" sz="1600" dirty="0">
                <a:solidFill>
                  <a:srgbClr val="C00000"/>
                </a:solidFill>
                <a:latin typeface="Arial" panose="020B0604020202020204" pitchFamily="34" charset="0"/>
                <a:cs typeface="Arial" panose="020B0604020202020204" pitchFamily="34" charset="0"/>
              </a:rPr>
              <a:t>3.491</a:t>
            </a:r>
            <a:r>
              <a:rPr lang="en-US" sz="1600" dirty="0">
                <a:solidFill>
                  <a:srgbClr val="FF0000"/>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(năm 2023)</a:t>
            </a:r>
            <a:r>
              <a:rPr lang="vi-VN" sz="1600" dirty="0">
                <a:solidFill>
                  <a:schemeClr val="tx1"/>
                </a:solidFill>
                <a:latin typeface="Arial" panose="020B0604020202020204" pitchFamily="34" charset="0"/>
                <a:cs typeface="Arial" panose="020B0604020202020204" pitchFamily="34" charset="0"/>
              </a:rPr>
              <a:t> cơ </a:t>
            </a:r>
            <a:r>
              <a:rPr lang="vi-VN" sz="1600" dirty="0">
                <a:latin typeface="Arial" panose="020B0604020202020204" pitchFamily="34" charset="0"/>
                <a:cs typeface="Arial" panose="020B0604020202020204" pitchFamily="34" charset="0"/>
              </a:rPr>
              <a:t>sở sử dụng năng lượng trọng điểm</a:t>
            </a:r>
            <a:r>
              <a:rPr lang="en-US" sz="1600" dirty="0">
                <a:latin typeface="Arial" panose="020B0604020202020204" pitchFamily="34" charset="0"/>
                <a:cs typeface="Arial" panose="020B0604020202020204" pitchFamily="34" charset="0"/>
              </a:rPr>
              <a:t> (DEUs) tổng</a:t>
            </a:r>
            <a:r>
              <a:rPr lang="vi-VN" sz="1600" dirty="0">
                <a:latin typeface="Arial" panose="020B0604020202020204" pitchFamily="34" charset="0"/>
                <a:cs typeface="Arial" panose="020B0604020202020204" pitchFamily="34" charset="0"/>
              </a:rPr>
              <a:t> tiêu thụ năng lượng</a:t>
            </a:r>
            <a:r>
              <a:rPr lang="en-US" sz="1600" dirty="0">
                <a:latin typeface="Arial" panose="020B0604020202020204" pitchFamily="34" charset="0"/>
                <a:cs typeface="Arial" panose="020B0604020202020204" pitchFamily="34" charset="0"/>
              </a:rPr>
              <a:t> khoảng</a:t>
            </a:r>
            <a:r>
              <a:rPr lang="vi-VN" sz="1600" dirty="0">
                <a:latin typeface="Arial" panose="020B0604020202020204" pitchFamily="34" charset="0"/>
                <a:cs typeface="Arial" panose="020B0604020202020204" pitchFamily="34" charset="0"/>
              </a:rPr>
              <a:t> </a:t>
            </a:r>
            <a:r>
              <a:rPr lang="vi-VN" sz="1600" dirty="0">
                <a:solidFill>
                  <a:srgbClr val="C00000"/>
                </a:solidFill>
                <a:latin typeface="Arial" panose="020B0604020202020204" pitchFamily="34" charset="0"/>
                <a:cs typeface="Arial" panose="020B0604020202020204" pitchFamily="34" charset="0"/>
              </a:rPr>
              <a:t>40</a:t>
            </a:r>
            <a:r>
              <a:rPr lang="en-US" sz="1600" dirty="0">
                <a:solidFill>
                  <a:srgbClr val="C00000"/>
                </a:solidFill>
                <a:latin typeface="Arial" panose="020B0604020202020204" pitchFamily="34" charset="0"/>
                <a:cs typeface="Arial" panose="020B0604020202020204" pitchFamily="34" charset="0"/>
              </a:rPr>
              <a:t>.</a:t>
            </a:r>
            <a:r>
              <a:rPr lang="vi-VN" sz="1600" dirty="0">
                <a:solidFill>
                  <a:srgbClr val="C00000"/>
                </a:solidFill>
                <a:latin typeface="Arial" panose="020B0604020202020204" pitchFamily="34" charset="0"/>
                <a:cs typeface="Arial" panose="020B0604020202020204" pitchFamily="34" charset="0"/>
              </a:rPr>
              <a:t>586</a:t>
            </a:r>
            <a:r>
              <a:rPr lang="en-US" sz="1600" dirty="0">
                <a:solidFill>
                  <a:srgbClr val="C00000"/>
                </a:solidFill>
                <a:latin typeface="Arial" panose="020B0604020202020204" pitchFamily="34" charset="0"/>
                <a:cs typeface="Arial" panose="020B0604020202020204" pitchFamily="34" charset="0"/>
              </a:rPr>
              <a:t>.</a:t>
            </a:r>
            <a:r>
              <a:rPr lang="vi-VN" sz="1600" dirty="0">
                <a:solidFill>
                  <a:srgbClr val="C00000"/>
                </a:solidFill>
                <a:latin typeface="Arial" panose="020B0604020202020204" pitchFamily="34" charset="0"/>
                <a:cs typeface="Arial" panose="020B0604020202020204" pitchFamily="34" charset="0"/>
              </a:rPr>
              <a:t>299</a:t>
            </a:r>
            <a:r>
              <a:rPr lang="vi-VN" sz="1600" dirty="0">
                <a:latin typeface="Arial" panose="020B0604020202020204" pitchFamily="34" charset="0"/>
                <a:cs typeface="Arial" panose="020B0604020202020204" pitchFamily="34" charset="0"/>
              </a:rPr>
              <a:t> TOE</a:t>
            </a:r>
            <a:r>
              <a:rPr lang="en-US" sz="1600" dirty="0">
                <a:latin typeface="Arial" panose="020B0604020202020204" pitchFamily="34" charset="0"/>
                <a:cs typeface="Arial" panose="020B0604020202020204" pitchFamily="34" charset="0"/>
              </a:rPr>
              <a:t>. T</a:t>
            </a:r>
            <a:r>
              <a:rPr lang="vi-VN" sz="1600" dirty="0">
                <a:latin typeface="Arial" panose="020B0604020202020204" pitchFamily="34" charset="0"/>
                <a:cs typeface="Arial" panose="020B0604020202020204" pitchFamily="34" charset="0"/>
              </a:rPr>
              <a:t>rong đó </a:t>
            </a:r>
            <a:r>
              <a:rPr lang="en-US" sz="1600" dirty="0">
                <a:latin typeface="Arial" panose="020B0604020202020204" pitchFamily="34" charset="0"/>
                <a:cs typeface="Arial" panose="020B0604020202020204" pitchFamily="34" charset="0"/>
              </a:rPr>
              <a:t>DEUs thuộc ngành</a:t>
            </a:r>
            <a:r>
              <a:rPr lang="vi-VN" sz="1600" dirty="0">
                <a:latin typeface="Arial" panose="020B0604020202020204" pitchFamily="34" charset="0"/>
                <a:cs typeface="Arial" panose="020B0604020202020204" pitchFamily="34" charset="0"/>
              </a:rPr>
              <a:t> công nghiệp chiếm phần lớn</a:t>
            </a:r>
            <a:r>
              <a:rPr lang="en-US" sz="1600" dirty="0">
                <a:latin typeface="Arial" panose="020B0604020202020204" pitchFamily="34" charset="0"/>
                <a:cs typeface="Arial" panose="020B0604020202020204" pitchFamily="34" charset="0"/>
              </a:rPr>
              <a:t> và có </a:t>
            </a:r>
            <a:r>
              <a:rPr lang="en-US" sz="1600" dirty="0">
                <a:solidFill>
                  <a:srgbClr val="FF0000"/>
                </a:solidFill>
                <a:latin typeface="Arial" panose="020B0604020202020204" pitchFamily="34" charset="0"/>
                <a:cs typeface="Arial" panose="020B0604020202020204" pitchFamily="34" charset="0"/>
              </a:rPr>
              <a:t>2.864</a:t>
            </a:r>
            <a:r>
              <a:rPr lang="vi-VN" sz="1600" dirty="0">
                <a:solidFill>
                  <a:srgbClr val="FF0000"/>
                </a:solidFill>
                <a:latin typeface="Arial" panose="020B0604020202020204" pitchFamily="34" charset="0"/>
                <a:cs typeface="Arial" panose="020B0604020202020204" pitchFamily="34" charset="0"/>
              </a:rPr>
              <a:t> </a:t>
            </a:r>
            <a:r>
              <a:rPr lang="vi-VN" sz="1600" dirty="0">
                <a:latin typeface="Arial" panose="020B0604020202020204" pitchFamily="34" charset="0"/>
                <a:cs typeface="Arial" panose="020B0604020202020204" pitchFamily="34" charset="0"/>
              </a:rPr>
              <a:t>cơ sở</a:t>
            </a:r>
            <a:r>
              <a:rPr lang="en-US" sz="1600" dirty="0">
                <a:latin typeface="Arial" panose="020B0604020202020204" pitchFamily="34" charset="0"/>
                <a:cs typeface="Arial" panose="020B0604020202020204" pitchFamily="34" charset="0"/>
              </a:rPr>
              <a:t> và tổng tiêu thụ khoảng</a:t>
            </a:r>
            <a:r>
              <a:rPr lang="vi-VN" sz="1600" dirty="0">
                <a:solidFill>
                  <a:srgbClr val="FF0000"/>
                </a:solidFill>
                <a:latin typeface="Arial" panose="020B0604020202020204" pitchFamily="34" charset="0"/>
                <a:cs typeface="Arial" panose="020B0604020202020204" pitchFamily="34" charset="0"/>
              </a:rPr>
              <a:t> </a:t>
            </a:r>
            <a:r>
              <a:rPr lang="vi-VN" sz="1600" dirty="0">
                <a:solidFill>
                  <a:srgbClr val="C00000"/>
                </a:solidFill>
                <a:latin typeface="Arial" panose="020B0604020202020204" pitchFamily="34" charset="0"/>
                <a:cs typeface="Arial" panose="020B0604020202020204" pitchFamily="34" charset="0"/>
              </a:rPr>
              <a:t>39</a:t>
            </a:r>
            <a:r>
              <a:rPr lang="en-US" sz="1600" dirty="0">
                <a:solidFill>
                  <a:srgbClr val="C00000"/>
                </a:solidFill>
                <a:latin typeface="Arial" panose="020B0604020202020204" pitchFamily="34" charset="0"/>
                <a:cs typeface="Arial" panose="020B0604020202020204" pitchFamily="34" charset="0"/>
              </a:rPr>
              <a:t>.</a:t>
            </a:r>
            <a:r>
              <a:rPr lang="vi-VN" sz="1600" dirty="0">
                <a:solidFill>
                  <a:srgbClr val="C00000"/>
                </a:solidFill>
                <a:latin typeface="Arial" panose="020B0604020202020204" pitchFamily="34" charset="0"/>
                <a:cs typeface="Arial" panose="020B0604020202020204" pitchFamily="34" charset="0"/>
              </a:rPr>
              <a:t>583</a:t>
            </a:r>
            <a:r>
              <a:rPr lang="en-US" sz="1600" dirty="0">
                <a:solidFill>
                  <a:srgbClr val="C00000"/>
                </a:solidFill>
                <a:latin typeface="Arial" panose="020B0604020202020204" pitchFamily="34" charset="0"/>
                <a:cs typeface="Arial" panose="020B0604020202020204" pitchFamily="34" charset="0"/>
              </a:rPr>
              <a:t>.</a:t>
            </a:r>
            <a:r>
              <a:rPr lang="vi-VN" sz="1600" dirty="0">
                <a:solidFill>
                  <a:srgbClr val="C00000"/>
                </a:solidFill>
                <a:latin typeface="Arial" panose="020B0604020202020204" pitchFamily="34" charset="0"/>
                <a:cs typeface="Arial" panose="020B0604020202020204" pitchFamily="34" charset="0"/>
              </a:rPr>
              <a:t>611</a:t>
            </a:r>
            <a:r>
              <a:rPr lang="vi-VN" sz="1600" dirty="0">
                <a:latin typeface="Arial" panose="020B0604020202020204" pitchFamily="34" charset="0"/>
                <a:cs typeface="Arial" panose="020B0604020202020204" pitchFamily="34" charset="0"/>
              </a:rPr>
              <a:t> TOE</a:t>
            </a:r>
            <a:r>
              <a:rPr lang="en-US" sz="1600" dirty="0">
                <a:latin typeface="Arial" panose="020B0604020202020204" pitchFamily="34" charset="0"/>
                <a:cs typeface="Arial" panose="020B0604020202020204" pitchFamily="34" charset="0"/>
              </a:rPr>
              <a:t> (97.5% trên tổng các DEU)</a:t>
            </a:r>
            <a:r>
              <a:rPr lang="vi-VN" sz="1600" dirty="0">
                <a:latin typeface="Arial" panose="020B0604020202020204" pitchFamily="34" charset="0"/>
                <a:cs typeface="Arial" panose="020B0604020202020204" pitchFamily="34" charset="0"/>
              </a:rPr>
              <a:t>. Công nghiệp Việt Nam có ưu thế</a:t>
            </a:r>
            <a:r>
              <a:rPr lang="en-US" sz="1600" dirty="0">
                <a:latin typeface="Arial" panose="020B0604020202020204" pitchFamily="34" charset="0"/>
                <a:cs typeface="Arial" panose="020B0604020202020204" pitchFamily="34" charset="0"/>
              </a:rPr>
              <a:t> rất</a:t>
            </a:r>
            <a:r>
              <a:rPr lang="vi-VN" sz="1600" dirty="0">
                <a:latin typeface="Arial" panose="020B0604020202020204" pitchFamily="34" charset="0"/>
                <a:cs typeface="Arial" panose="020B0604020202020204" pitchFamily="34" charset="0"/>
              </a:rPr>
              <a:t> lớn về </a:t>
            </a:r>
            <a:r>
              <a:rPr lang="en-US" sz="1600" dirty="0">
                <a:latin typeface="Arial" panose="020B0604020202020204" pitchFamily="34" charset="0"/>
                <a:cs typeface="Arial" panose="020B0604020202020204" pitchFamily="34" charset="0"/>
              </a:rPr>
              <a:t>TKNL </a:t>
            </a:r>
          </a:p>
          <a:p>
            <a:pPr algn="just">
              <a:lnSpc>
                <a:spcPct val="150000"/>
              </a:lnSpc>
              <a:buFont typeface="Wingdings" pitchFamily="2" charset="2"/>
              <a:buChar char="v"/>
            </a:pPr>
            <a:r>
              <a:rPr lang="en-US" sz="1600" dirty="0">
                <a:latin typeface="Arial" panose="020B0604020202020204" pitchFamily="34" charset="0"/>
                <a:cs typeface="Arial" panose="020B0604020202020204" pitchFamily="34" charset="0"/>
              </a:rPr>
              <a:t>Có 143 DEU trong ngành công nghiệp gạch và gốm tiêu thụ 1.332.655 TOE</a:t>
            </a:r>
          </a:p>
          <a:p>
            <a:pPr algn="just">
              <a:lnSpc>
                <a:spcPct val="150000"/>
              </a:lnSpc>
              <a:buFont typeface="Wingdings" pitchFamily="2" charset="2"/>
              <a:buChar char="v"/>
            </a:pPr>
            <a:r>
              <a:rPr lang="vi-VN" sz="1600" dirty="0">
                <a:latin typeface="Arial" panose="020B0604020202020204" pitchFamily="34" charset="0"/>
                <a:cs typeface="Arial" panose="020B0604020202020204" pitchFamily="34" charset="0"/>
              </a:rPr>
              <a:t>Đến năm 2025, Việt Nam </a:t>
            </a:r>
            <a:r>
              <a:rPr lang="en-US" sz="1600" dirty="0" err="1">
                <a:latin typeface="Arial" panose="020B0604020202020204" pitchFamily="34" charset="0"/>
                <a:cs typeface="Arial" panose="020B0604020202020204" pitchFamily="34" charset="0"/>
              </a:rPr>
              <a:t>yêu</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cầu</a:t>
            </a:r>
            <a:r>
              <a:rPr lang="vi-VN" sz="1600" dirty="0">
                <a:latin typeface="Arial" panose="020B0604020202020204" pitchFamily="34" charset="0"/>
                <a:cs typeface="Arial" panose="020B0604020202020204" pitchFamily="34" charset="0"/>
              </a:rPr>
              <a:t> 100% doanh nghiệp trọng điểm phải áp dụng hệ thống quản lý năng lượng theo quy định theo quyết định 280/Q Đ TTG của </a:t>
            </a:r>
            <a:r>
              <a:rPr lang="en-US" sz="1600" dirty="0">
                <a:latin typeface="Arial" panose="020B0604020202020204" pitchFamily="34" charset="0"/>
                <a:cs typeface="Arial" panose="020B0604020202020204" pitchFamily="34" charset="0"/>
              </a:rPr>
              <a:t>T</a:t>
            </a:r>
            <a:r>
              <a:rPr lang="vi-VN" sz="1600" dirty="0">
                <a:latin typeface="Arial" panose="020B0604020202020204" pitchFamily="34" charset="0"/>
                <a:cs typeface="Arial" panose="020B0604020202020204" pitchFamily="34" charset="0"/>
              </a:rPr>
              <a:t>hủ </a:t>
            </a:r>
            <a:r>
              <a:rPr lang="en-US" sz="1600" dirty="0">
                <a:latin typeface="Arial" panose="020B0604020202020204" pitchFamily="34" charset="0"/>
                <a:cs typeface="Arial" panose="020B0604020202020204" pitchFamily="34" charset="0"/>
              </a:rPr>
              <a:t>T</a:t>
            </a:r>
            <a:r>
              <a:rPr lang="vi-VN" sz="1600" dirty="0">
                <a:latin typeface="Arial" panose="020B0604020202020204" pitchFamily="34" charset="0"/>
                <a:cs typeface="Arial" panose="020B0604020202020204" pitchFamily="34" charset="0"/>
              </a:rPr>
              <a:t>ướng </a:t>
            </a:r>
            <a:r>
              <a:rPr lang="en-US" sz="1600" dirty="0">
                <a:latin typeface="Arial" panose="020B0604020202020204" pitchFamily="34" charset="0"/>
                <a:cs typeface="Arial" panose="020B0604020202020204" pitchFamily="34" charset="0"/>
              </a:rPr>
              <a:t>C</a:t>
            </a:r>
            <a:r>
              <a:rPr lang="vi-VN" sz="1600" dirty="0">
                <a:latin typeface="Arial" panose="020B0604020202020204" pitchFamily="34" charset="0"/>
                <a:cs typeface="Arial" panose="020B0604020202020204" pitchFamily="34" charset="0"/>
              </a:rPr>
              <a:t>hính </a:t>
            </a:r>
            <a:r>
              <a:rPr lang="en-US" sz="1600" dirty="0">
                <a:latin typeface="Arial" panose="020B0604020202020204" pitchFamily="34" charset="0"/>
                <a:cs typeface="Arial" panose="020B0604020202020204" pitchFamily="34" charset="0"/>
              </a:rPr>
              <a:t>P</a:t>
            </a:r>
            <a:r>
              <a:rPr lang="vi-VN" sz="1600" dirty="0">
                <a:latin typeface="Arial" panose="020B0604020202020204" pitchFamily="34" charset="0"/>
                <a:cs typeface="Arial" panose="020B0604020202020204" pitchFamily="34" charset="0"/>
              </a:rPr>
              <a:t>hủ về phê duyệt chương trình Quốc gia về sử dụng NLTKHQ giai đoạn 2019 – 2030.</a:t>
            </a:r>
          </a:p>
          <a:p>
            <a:pPr>
              <a:lnSpc>
                <a:spcPct val="150000"/>
              </a:lnSpc>
              <a:buFont typeface="Wingdings" pitchFamily="2" charset="2"/>
              <a:buChar char="v"/>
            </a:pPr>
            <a:r>
              <a:rPr lang="vi-VN" sz="1600" dirty="0">
                <a:latin typeface="Arial" panose="020B0604020202020204" pitchFamily="34" charset="0"/>
                <a:cs typeface="Arial" panose="020B0604020202020204" pitchFamily="34" charset="0"/>
              </a:rPr>
              <a:t>Việc áp dụng hệ thống Quản lý Năng lượng ở Việt Nam còn rất thiếu và yếu. Nhiều doanh nghiệp chỉ thực hiện để đáp ứng khuôn khổ về luật. </a:t>
            </a:r>
          </a:p>
          <a:p>
            <a:pPr>
              <a:lnSpc>
                <a:spcPct val="150000"/>
              </a:lnSpc>
              <a:buFont typeface="Wingdings" pitchFamily="2" charset="2"/>
              <a:buChar char="v"/>
            </a:pPr>
            <a:endParaRPr lang="vi-VN" sz="1600" dirty="0">
              <a:latin typeface="Arial" panose="020B0604020202020204" pitchFamily="34" charset="0"/>
              <a:cs typeface="Arial" panose="020B0604020202020204" pitchFamily="34" charset="0"/>
            </a:endParaRPr>
          </a:p>
          <a:p>
            <a:pPr>
              <a:lnSpc>
                <a:spcPct val="150000"/>
              </a:lnSpc>
              <a:buFont typeface="Wingdings" pitchFamily="2" charset="2"/>
              <a:buChar char="v"/>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992278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idx="4294967295"/>
          </p:nvPr>
        </p:nvSpPr>
        <p:spPr>
          <a:xfrm>
            <a:off x="385990" y="1102497"/>
            <a:ext cx="11420020" cy="654050"/>
          </a:xfrm>
          <a:prstGeom prst="rect">
            <a:avLst/>
          </a:prstGeom>
        </p:spPr>
        <p:txBody>
          <a:bodyPr>
            <a:noAutofit/>
          </a:bodyPr>
          <a:lstStyle/>
          <a:p>
            <a:pPr algn="ctr"/>
            <a:r>
              <a:rPr lang="vi-VN" sz="3200" b="1" dirty="0">
                <a:solidFill>
                  <a:schemeClr val="accent1">
                    <a:lumMod val="50000"/>
                  </a:schemeClr>
                </a:solidFill>
                <a:latin typeface="+mn-lt"/>
                <a:cs typeface="Arial" panose="020B0604020202020204" pitchFamily="34" charset="0"/>
              </a:rPr>
              <a:t>Cơ sở sử dụng năng lượng trọng điểm</a:t>
            </a:r>
            <a:endParaRPr lang="en-US" sz="3200" b="1" dirty="0">
              <a:solidFill>
                <a:schemeClr val="accent1">
                  <a:lumMod val="50000"/>
                </a:schemeClr>
              </a:solidFill>
              <a:latin typeface="+mn-lt"/>
              <a:cs typeface="Arial" panose="020B0604020202020204" pitchFamily="34" charset="0"/>
            </a:endParaRPr>
          </a:p>
        </p:txBody>
      </p:sp>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2"/>
          <a:stretch>
            <a:fillRect/>
          </a:stretch>
        </p:blipFill>
        <p:spPr>
          <a:xfrm>
            <a:off x="2554718" y="1756547"/>
            <a:ext cx="7343044" cy="3660755"/>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129446" y="5486577"/>
            <a:ext cx="8193587"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a:sym typeface="Arial"/>
              </a:rPr>
              <a:t>Số lượng CSSD NLTD và năng lượng tiêu thụ tương ứng, giai đoạn 2017-2021</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62636154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idx="4294967295"/>
          </p:nvPr>
        </p:nvSpPr>
        <p:spPr>
          <a:xfrm>
            <a:off x="505300" y="1128879"/>
            <a:ext cx="10972800" cy="307778"/>
          </a:xfrm>
          <a:prstGeom prst="rect">
            <a:avLst/>
          </a:prstGeom>
        </p:spPr>
        <p:txBody>
          <a:bodyPr>
            <a:noAutofit/>
          </a:bodyPr>
          <a:lstStyle/>
          <a:p>
            <a:r>
              <a:rPr lang="en-US" sz="2400" b="1" dirty="0">
                <a:solidFill>
                  <a:schemeClr val="accent1">
                    <a:lumMod val="50000"/>
                  </a:schemeClr>
                </a:solidFill>
                <a:latin typeface="Arial" panose="020B0604020202020204" pitchFamily="34" charset="0"/>
                <a:cs typeface="Arial" panose="020B0604020202020204" pitchFamily="34" charset="0"/>
              </a:rPr>
              <a:t>Bảng so sánh giá điện của Việt Nam với một số quốc gia trên thế </a:t>
            </a:r>
            <a:r>
              <a:rPr lang="en-US" sz="2400" b="1" dirty="0" err="1">
                <a:solidFill>
                  <a:schemeClr val="accent1">
                    <a:lumMod val="50000"/>
                  </a:schemeClr>
                </a:solidFill>
                <a:latin typeface="Arial" panose="020B0604020202020204" pitchFamily="34" charset="0"/>
                <a:cs typeface="Arial" panose="020B0604020202020204" pitchFamily="34" charset="0"/>
              </a:rPr>
              <a:t>giới</a:t>
            </a:r>
            <a:r>
              <a:rPr lang="en-US" sz="2400" b="1" dirty="0">
                <a:solidFill>
                  <a:schemeClr val="accent1">
                    <a:lumMod val="50000"/>
                  </a:schemeClr>
                </a:solidFill>
                <a:latin typeface="Arial" panose="020B0604020202020204" pitchFamily="34" charset="0"/>
                <a:cs typeface="Arial" panose="020B0604020202020204" pitchFamily="34" charset="0"/>
              </a:rPr>
              <a:t> (nguồn EVN)</a:t>
            </a:r>
            <a:endParaRPr lang="vi-VN" sz="2400" b="1" dirty="0">
              <a:solidFill>
                <a:schemeClr val="accent1">
                  <a:lumMod val="50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B493B80E-BDF5-4563-AEEF-A1B412A6545B}"/>
              </a:ext>
            </a:extLst>
          </p:cNvPr>
          <p:cNvPicPr>
            <a:picLocks noChangeAspect="1"/>
          </p:cNvPicPr>
          <p:nvPr/>
        </p:nvPicPr>
        <p:blipFill>
          <a:blip r:embed="rId2"/>
          <a:stretch>
            <a:fillRect/>
          </a:stretch>
        </p:blipFill>
        <p:spPr>
          <a:xfrm>
            <a:off x="6096000" y="1436657"/>
            <a:ext cx="5865219" cy="5006500"/>
          </a:xfrm>
          <a:prstGeom prst="rect">
            <a:avLst/>
          </a:prstGeom>
        </p:spPr>
      </p:pic>
      <p:sp>
        <p:nvSpPr>
          <p:cNvPr id="4" name="TextBox 3">
            <a:extLst>
              <a:ext uri="{FF2B5EF4-FFF2-40B4-BE49-F238E27FC236}">
                <a16:creationId xmlns:a16="http://schemas.microsoft.com/office/drawing/2014/main" id="{943B5371-759C-20D2-2C04-B88DF4881EA7}"/>
              </a:ext>
            </a:extLst>
          </p:cNvPr>
          <p:cNvSpPr txBox="1"/>
          <p:nvPr/>
        </p:nvSpPr>
        <p:spPr>
          <a:xfrm>
            <a:off x="162545" y="5894953"/>
            <a:ext cx="627621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400" u="none" strike="noStrike" kern="0" cap="none" spc="0" normalizeH="0" baseline="0" noProof="0" dirty="0">
                <a:ln>
                  <a:noFill/>
                </a:ln>
                <a:solidFill>
                  <a:srgbClr val="323232"/>
                </a:solidFill>
                <a:effectLst/>
                <a:uLnTx/>
                <a:uFillTx/>
                <a:latin typeface="Arial" panose="020B0604020202020204" pitchFamily="34" charset="0"/>
                <a:cs typeface="Arial"/>
                <a:sym typeface="Arial"/>
              </a:rPr>
              <a:t>Bảng so sánh giá điện của Việt Nam với một số nước trên thế giới (Nguồn: EVN 2022)</a:t>
            </a:r>
            <a:endParaRPr kumimoji="0" lang="en-US" sz="1400" u="none" strike="noStrike" kern="0" cap="none" spc="0" normalizeH="0" baseline="0" noProof="0" dirty="0">
              <a:ln>
                <a:noFill/>
              </a:ln>
              <a:solidFill>
                <a:srgbClr val="323232"/>
              </a:solidFill>
              <a:effectLst/>
              <a:uLnTx/>
              <a:uFillTx/>
              <a:latin typeface="Arial" panose="020B0604020202020204" pitchFamily="34" charset="0"/>
              <a:cs typeface="Arial"/>
              <a:sym typeface="Arial"/>
            </a:endParaRPr>
          </a:p>
        </p:txBody>
      </p:sp>
      <p:graphicFrame>
        <p:nvGraphicFramePr>
          <p:cNvPr id="2" name="Chart 1">
            <a:extLst>
              <a:ext uri="{FF2B5EF4-FFF2-40B4-BE49-F238E27FC236}">
                <a16:creationId xmlns:a16="http://schemas.microsoft.com/office/drawing/2014/main" id="{FF54AB34-A74B-C7D4-AB40-75CF4617E545}"/>
              </a:ext>
            </a:extLst>
          </p:cNvPr>
          <p:cNvGraphicFramePr>
            <a:graphicFrameLocks/>
          </p:cNvGraphicFramePr>
          <p:nvPr>
            <p:extLst>
              <p:ext uri="{D42A27DB-BD31-4B8C-83A1-F6EECF244321}">
                <p14:modId xmlns:p14="http://schemas.microsoft.com/office/powerpoint/2010/main" val="1605636282"/>
              </p:ext>
            </p:extLst>
          </p:nvPr>
        </p:nvGraphicFramePr>
        <p:xfrm>
          <a:off x="126481" y="1984861"/>
          <a:ext cx="5865219" cy="39100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41344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idx="4294967295"/>
          </p:nvPr>
        </p:nvSpPr>
        <p:spPr>
          <a:xfrm>
            <a:off x="609600" y="1166471"/>
            <a:ext cx="10972800" cy="495200"/>
          </a:xfrm>
          <a:prstGeom prst="rect">
            <a:avLst/>
          </a:prstGeom>
        </p:spPr>
        <p:txBody>
          <a:bodyPr>
            <a:noAutofit/>
          </a:bodyPr>
          <a:lstStyle/>
          <a:p>
            <a:pPr algn="ctr"/>
            <a:r>
              <a:rPr lang="vi-VN" b="1" dirty="0">
                <a:solidFill>
                  <a:schemeClr val="accent1">
                    <a:lumMod val="50000"/>
                  </a:schemeClr>
                </a:solidFill>
                <a:latin typeface="Arial" panose="020B0604020202020204" pitchFamily="34" charset="0"/>
                <a:cs typeface="Arial" panose="020B0604020202020204" pitchFamily="34" charset="0"/>
              </a:rPr>
              <a:t>Thực trạng sử dụng năng lượng trong công nghiệp</a:t>
            </a:r>
            <a:endParaRPr lang="en-US" b="1" dirty="0">
              <a:solidFill>
                <a:schemeClr val="accent1">
                  <a:lumMod val="50000"/>
                </a:schemeClr>
              </a:solidFill>
              <a:latin typeface="Arial" panose="020B0604020202020204" pitchFamily="34" charset="0"/>
              <a:cs typeface="Arial" panose="020B0604020202020204" pitchFamily="34" charset="0"/>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4294967295"/>
          </p:nvPr>
        </p:nvSpPr>
        <p:spPr bwMode="auto">
          <a:xfrm>
            <a:off x="609600" y="1825002"/>
            <a:ext cx="10972800" cy="488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cs typeface="Arial" panose="020B0604020202020204" pitchFamily="34" charset="0"/>
              </a:rPr>
              <a:t>Tỷ</a:t>
            </a:r>
            <a:r>
              <a:rPr lang="en-US" altLang="en-US" sz="1800" b="1" dirty="0">
                <a:solidFill>
                  <a:schemeClr val="tx1"/>
                </a:solidFill>
                <a:latin typeface="Arial" panose="020B0604020202020204" pitchFamily="34" charset="0"/>
                <a:cs typeface="Arial" panose="020B0604020202020204" pitchFamily="34" charset="0"/>
              </a:rPr>
              <a:t> trọng tiêu thụ năng lượng</a:t>
            </a:r>
            <a:r>
              <a:rPr lang="en-US" altLang="en-US" sz="1800" dirty="0">
                <a:solidFill>
                  <a:schemeClr val="tx1"/>
                </a:solidFill>
                <a:latin typeface="Arial" panose="020B0604020202020204" pitchFamily="34" charset="0"/>
                <a:cs typeface="Arial" panose="020B0604020202020204" pitchFamily="34" charset="0"/>
              </a:rPr>
              <a:t>: Ngành công nghiệp chiếm khoảng 52.4% tổng tiêu thụ năng lượng cả nước. (dữ liệu năm 2023).</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cs typeface="Arial" panose="020B0604020202020204" pitchFamily="34" charset="0"/>
              </a:rPr>
              <a:t>Các</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ngành</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công</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nghiệp</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tiêu</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thụ</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nhiều</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năng</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lượng</a:t>
            </a:r>
            <a:r>
              <a:rPr lang="en-US" altLang="en-US" sz="1800" b="1"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sản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xuất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thép</a:t>
            </a:r>
            <a:r>
              <a:rPr lang="en-US" altLang="en-US" sz="1800" dirty="0">
                <a:solidFill>
                  <a:schemeClr val="tx1"/>
                </a:solidFill>
                <a:latin typeface="Arial" panose="020B0604020202020204" pitchFamily="34" charset="0"/>
                <a:cs typeface="Arial" panose="020B0604020202020204" pitchFamily="34" charset="0"/>
              </a:rPr>
              <a:t>, xi </a:t>
            </a:r>
            <a:r>
              <a:rPr lang="en-US" altLang="en-US" sz="1800" dirty="0" err="1">
                <a:solidFill>
                  <a:schemeClr val="tx1"/>
                </a:solidFill>
                <a:latin typeface="Arial" panose="020B0604020202020204" pitchFamily="34" charset="0"/>
                <a:cs typeface="Arial" panose="020B0604020202020204" pitchFamily="34" charset="0"/>
              </a:rPr>
              <a:t>măng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dệt</a:t>
            </a:r>
            <a:r>
              <a:rPr lang="en-US" altLang="en-US" sz="1800" dirty="0">
                <a:solidFill>
                  <a:schemeClr val="tx1"/>
                </a:solidFill>
                <a:latin typeface="Arial" panose="020B0604020202020204" pitchFamily="34" charset="0"/>
                <a:cs typeface="Arial" panose="020B0604020202020204" pitchFamily="34" charset="0"/>
              </a:rPr>
              <a:t> may, </a:t>
            </a:r>
            <a:r>
              <a:rPr lang="en-US" altLang="en-US" sz="1800" dirty="0" err="1">
                <a:solidFill>
                  <a:schemeClr val="tx1"/>
                </a:solidFill>
                <a:latin typeface="Arial" panose="020B0604020202020204" pitchFamily="34" charset="0"/>
                <a:cs typeface="Arial" panose="020B0604020202020204" pitchFamily="34" charset="0"/>
              </a:rPr>
              <a:t>chế</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biến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gỗ</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hóa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chất</a:t>
            </a:r>
            <a:r>
              <a:rPr lang="en-US" altLang="en-US" sz="1800"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vi-VN" altLang="en-US" sz="1800" i="1" dirty="0">
                <a:solidFill>
                  <a:schemeClr val="tx1"/>
                </a:solidFill>
                <a:latin typeface="Arial" panose="020B0604020202020204" pitchFamily="34" charset="0"/>
                <a:cs typeface="Arial" panose="020B0604020202020204" pitchFamily="34" charset="0"/>
              </a:rPr>
              <a:t>Mặc dù gạch và gốm sứ không phải là ngành tiêu thụ năng lượng lớn nhất, tuy nhiên, quá trình chế biến gạch và gốm sứ rất phức tạp với nhiều thiết bị tiêu thụ năng lượng, đặc biệt là lò nung và máy sấy phun tiêu thụ lượng nhiệt lớn và khả năng tiết kiệm năng lượng cao</a:t>
            </a:r>
            <a:r>
              <a:rPr lang="en-US" altLang="en-US" sz="1800" i="1"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cs typeface="Arial" panose="020B0604020202020204" pitchFamily="34" charset="0"/>
              </a:rPr>
              <a:t>Hiệu</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quả</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sử</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dụng</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năng</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lượng</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tiêu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thụ</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vẫn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chưa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cao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có</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sự</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phí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đáng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kể</a:t>
            </a:r>
            <a:r>
              <a:rPr lang="en-US" altLang="en-US" sz="1800" dirty="0">
                <a:solidFill>
                  <a:schemeClr val="tx1"/>
                </a:solidFill>
                <a:latin typeface="Arial" panose="020B0604020202020204" pitchFamily="34" charset="0"/>
                <a:cs typeface="Arial" panose="020B0604020202020204" pitchFamily="34" charset="0"/>
              </a:rPr>
              <a:t> do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hậu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và</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quản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lý</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kém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quả</a:t>
            </a:r>
            <a:r>
              <a:rPr lang="en-US" altLang="en-US" sz="1800" dirty="0">
                <a:solidFill>
                  <a:schemeClr val="tx1"/>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531793169"/>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16806</TotalTime>
  <Words>3814</Words>
  <Application>Microsoft Office PowerPoint</Application>
  <PresentationFormat>Widescreen</PresentationFormat>
  <Paragraphs>233</Paragraphs>
  <Slides>50</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50</vt:i4>
      </vt:variant>
    </vt:vector>
  </HeadingPairs>
  <TitlesOfParts>
    <vt:vector size="59" baseType="lpstr">
      <vt:lpstr>Arial</vt:lpstr>
      <vt:lpstr>Fira Sans Extra Condensed</vt:lpstr>
      <vt:lpstr>Old Standard TT</vt:lpstr>
      <vt:lpstr>Roboto</vt:lpstr>
      <vt:lpstr>Wingdings</vt:lpstr>
      <vt:lpstr>Times New Roman</vt:lpstr>
      <vt:lpstr>Calibri</vt:lpstr>
      <vt:lpstr>Aptos</vt:lpstr>
      <vt:lpstr>Energy Saving Infographics by Slidesgo</vt:lpstr>
      <vt:lpstr>KHÓA TẬP HUẤN CHO DOANH NGHIỆP CÔNG NGHIỆP</vt:lpstr>
      <vt:lpstr>Thảo luận nhóm và trình bày</vt:lpstr>
      <vt:lpstr>Nội dung</vt:lpstr>
      <vt:lpstr>PowerPoint Presentation</vt:lpstr>
      <vt:lpstr>Thảo luận nhóm và trình bày</vt:lpstr>
      <vt:lpstr>Đặc điểm tiêu thụ năng lượng trong công nghiệp ở VN</vt:lpstr>
      <vt:lpstr>Cơ sở sử dụng năng lượng trọng điểm</vt:lpstr>
      <vt:lpstr>Bảng so sánh giá điện của Việt Nam với một số quốc gia trên thế giới (nguồn EVN)</vt:lpstr>
      <vt:lpstr>Thực trạng sử dụng năng lượng trong công nghiệp</vt:lpstr>
      <vt:lpstr>Nguyên nhân tiêu thụ năng lượng cao</vt:lpstr>
      <vt:lpstr>Những thách thức trong quản lý và SDNL</vt:lpstr>
      <vt:lpstr>Xu hướng phát triển bền vững trong công nghiệp</vt:lpstr>
      <vt:lpstr>PowerPoint Presentation</vt:lpstr>
      <vt:lpstr>PowerPoint Presentation</vt:lpstr>
      <vt:lpstr>Thực trạng sản xuất gạch nung</vt:lpstr>
      <vt:lpstr>So sánh gạch nung và gạch không nung</vt:lpstr>
      <vt:lpstr>Chính sách và quy định của nhà nước</vt:lpstr>
      <vt:lpstr>Tình hình ngành sản xuất gốm ở Việt Nam</vt:lpstr>
      <vt:lpstr>Các loại hình gốm Việt Nam</vt:lpstr>
      <vt:lpstr>Công nghệ sản xuất gạch nung</vt:lpstr>
      <vt:lpstr>Công nghệ sản xuất gạch nung</vt:lpstr>
      <vt:lpstr>Công nghệ sản xuất gạch nung</vt:lpstr>
      <vt:lpstr>Công nghệ sản xuất gạch nung</vt:lpstr>
      <vt:lpstr>Công nghệ sản xuất gạch nung</vt:lpstr>
      <vt:lpstr>Năng lượng sử dụng trong sản xuất gạch nung</vt:lpstr>
      <vt:lpstr>Tiềm năng TKNL trong sản xuất gạch nung</vt:lpstr>
      <vt:lpstr>Tiềm năng TKNL trong sản xuất gạch nung</vt:lpstr>
      <vt:lpstr>Tiềm năng TKNL trong sản xuất gốm</vt:lpstr>
      <vt:lpstr>Tiềm năng TKNL trong sản xuất gốm</vt:lpstr>
      <vt:lpstr>Tiềm năng TKNL trong sản xuất gốm</vt:lpstr>
      <vt:lpstr>Tiềm năng TKNL trong sản xuất gốm</vt:lpstr>
      <vt:lpstr>Tiềm năng TKNL trong sản xuất gốm</vt:lpstr>
      <vt:lpstr>Thảo luận</vt:lpstr>
      <vt:lpstr>Sản xuất gạch không nung</vt:lpstr>
      <vt:lpstr>Quy trình sản xuất gạch bê tông</vt:lpstr>
      <vt:lpstr>Quy trình sản xuất gạch bê tông</vt:lpstr>
      <vt:lpstr>Quy trình sản xuất AAC</vt:lpstr>
      <vt:lpstr>Quy trình sản xuất AAC</vt:lpstr>
      <vt:lpstr>Giải pháp TKNL trong gạch bê tông và gạch xi măng cốt liệu</vt:lpstr>
      <vt:lpstr>Giải pháp TKNL trong gạch bê tông và gạch xi măng cốt liệu</vt:lpstr>
      <vt:lpstr>Giải pháp TKNL trong gạch bê tông chưng áp (AAC)</vt:lpstr>
      <vt:lpstr>Giải pháp TKNL trong gạch bê tông chưng áp (AAC)</vt:lpstr>
      <vt:lpstr>Thảo luận ngắn về gạch không nung và Giải pháp TKNL</vt:lpstr>
      <vt:lpstr>Sản xuất gốm sứ</vt:lpstr>
      <vt:lpstr>Quy trình sản xuất gốm sứ</vt:lpstr>
      <vt:lpstr>Giải pháp TKNL trong chế biến gốm sứ</vt:lpstr>
      <vt:lpstr>Giải pháp TKNL trong chế biến gốm sứ</vt:lpstr>
      <vt:lpstr>Thảo luận ngắn về làm gốm sứ</vt:lpstr>
      <vt:lpstr>Kết thúc</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TKNL DÀNH CHO LÃNH ĐẠO DOANH NGHIỆP</dc:title>
  <cp:lastModifiedBy>Admin</cp:lastModifiedBy>
  <cp:revision>135</cp:revision>
  <dcterms:modified xsi:type="dcterms:W3CDTF">2025-10-01T13:13:51Z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3281065</vt:lpwstr>
  </property>
  <property fmtid="{D5CDD505-2E9C-101B-9397-08002B2CF9AE}" name="NXPowerLiteSettings" pid="3">
    <vt:lpwstr>F7000400038000</vt:lpwstr>
  </property>
  <property fmtid="{D5CDD505-2E9C-101B-9397-08002B2CF9AE}" name="NXPowerLiteVersion" pid="4">
    <vt:lpwstr>S11.0.1</vt:lpwstr>
  </property>
</Properties>
</file>